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4"/>
  </p:notesMasterIdLst>
  <p:sldIdLst>
    <p:sldId id="256" r:id="rId5"/>
    <p:sldId id="259" r:id="rId6"/>
    <p:sldId id="257" r:id="rId7"/>
    <p:sldId id="260" r:id="rId8"/>
    <p:sldId id="261" r:id="rId9"/>
    <p:sldId id="262" r:id="rId10"/>
    <p:sldId id="268" r:id="rId11"/>
    <p:sldId id="265" r:id="rId12"/>
    <p:sldId id="295" r:id="rId13"/>
    <p:sldId id="266" r:id="rId14"/>
    <p:sldId id="264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7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91" r:id="rId31"/>
    <p:sldId id="293" r:id="rId32"/>
    <p:sldId id="294" r:id="rId33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Times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57B3DD-4189-E44B-BFE2-24B10CF2C0EE}" v="10" dt="2025-11-25T15:09:34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4"/>
    <p:restoredTop sz="95884"/>
  </p:normalViewPr>
  <p:slideViewPr>
    <p:cSldViewPr snapToGrid="0" snapToObjects="1">
      <p:cViewPr varScale="1">
        <p:scale>
          <a:sx n="85" d="100"/>
          <a:sy n="85" d="100"/>
        </p:scale>
        <p:origin x="143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custSel delSld modSld">
      <pc:chgData name="Riccardo Berta" userId="c8694f89-bba4-4576-b0a8-456619ca5a8c" providerId="ADAL" clId="{FDDBFC5A-5EA9-5330-BEB8-433D7E3B4C4E}" dt="2025-11-26T08:02:23.513" v="179" actId="20577"/>
      <pc:docMkLst>
        <pc:docMk/>
      </pc:docMkLst>
      <pc:sldChg chg="modSp mod">
        <pc:chgData name="Riccardo Berta" userId="c8694f89-bba4-4576-b0a8-456619ca5a8c" providerId="ADAL" clId="{FDDBFC5A-5EA9-5330-BEB8-433D7E3B4C4E}" dt="2025-11-26T08:02:23.513" v="179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DDBFC5A-5EA9-5330-BEB8-433D7E3B4C4E}" dt="2025-11-26T08:02:23.513" v="179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modSp mod">
        <pc:chgData name="Riccardo Berta" userId="c8694f89-bba4-4576-b0a8-456619ca5a8c" providerId="ADAL" clId="{FDDBFC5A-5EA9-5330-BEB8-433D7E3B4C4E}" dt="2025-11-25T08:51:12.928" v="0" actId="20577"/>
        <pc:sldMkLst>
          <pc:docMk/>
          <pc:sldMk cId="3239712184" sldId="260"/>
        </pc:sldMkLst>
        <pc:spChg chg="mod">
          <ac:chgData name="Riccardo Berta" userId="c8694f89-bba4-4576-b0a8-456619ca5a8c" providerId="ADAL" clId="{FDDBFC5A-5EA9-5330-BEB8-433D7E3B4C4E}" dt="2025-11-25T08:51:12.928" v="0" actId="20577"/>
          <ac:spMkLst>
            <pc:docMk/>
            <pc:sldMk cId="3239712184" sldId="260"/>
            <ac:spMk id="83" creationId="{00000000-0000-0000-0000-000000000000}"/>
          </ac:spMkLst>
        </pc:spChg>
      </pc:sldChg>
      <pc:sldChg chg="addSp delSp modSp mod">
        <pc:chgData name="Riccardo Berta" userId="c8694f89-bba4-4576-b0a8-456619ca5a8c" providerId="ADAL" clId="{FDDBFC5A-5EA9-5330-BEB8-433D7E3B4C4E}" dt="2025-11-25T09:04:15.281" v="32" actId="1076"/>
        <pc:sldMkLst>
          <pc:docMk/>
          <pc:sldMk cId="723946338" sldId="261"/>
        </pc:sldMkLst>
        <pc:spChg chg="mod">
          <ac:chgData name="Riccardo Berta" userId="c8694f89-bba4-4576-b0a8-456619ca5a8c" providerId="ADAL" clId="{FDDBFC5A-5EA9-5330-BEB8-433D7E3B4C4E}" dt="2025-11-25T09:04:10.410" v="31" actId="5793"/>
          <ac:spMkLst>
            <pc:docMk/>
            <pc:sldMk cId="723946338" sldId="261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FDDBFC5A-5EA9-5330-BEB8-433D7E3B4C4E}" dt="2025-11-25T09:02:18.660" v="9" actId="478"/>
          <ac:picMkLst>
            <pc:docMk/>
            <pc:sldMk cId="723946338" sldId="261"/>
            <ac:picMk id="5" creationId="{3126C473-F3D6-0926-5EF9-B7F3D016F5F9}"/>
          </ac:picMkLst>
        </pc:picChg>
        <pc:picChg chg="add mod">
          <ac:chgData name="Riccardo Berta" userId="c8694f89-bba4-4576-b0a8-456619ca5a8c" providerId="ADAL" clId="{FDDBFC5A-5EA9-5330-BEB8-433D7E3B4C4E}" dt="2025-11-25T09:02:35.335" v="12" actId="1076"/>
          <ac:picMkLst>
            <pc:docMk/>
            <pc:sldMk cId="723946338" sldId="261"/>
            <ac:picMk id="7" creationId="{E697BC6D-3F75-0D7E-DB23-923FEC8D59D8}"/>
          </ac:picMkLst>
        </pc:picChg>
        <pc:picChg chg="add mod">
          <ac:chgData name="Riccardo Berta" userId="c8694f89-bba4-4576-b0a8-456619ca5a8c" providerId="ADAL" clId="{FDDBFC5A-5EA9-5330-BEB8-433D7E3B4C4E}" dt="2025-11-25T09:04:15.281" v="32" actId="1076"/>
          <ac:picMkLst>
            <pc:docMk/>
            <pc:sldMk cId="723946338" sldId="261"/>
            <ac:picMk id="9" creationId="{B8DA5006-76DF-CCDE-FC77-0AA69EE76DD0}"/>
          </ac:picMkLst>
        </pc:picChg>
      </pc:sldChg>
      <pc:sldChg chg="del">
        <pc:chgData name="Riccardo Berta" userId="c8694f89-bba4-4576-b0a8-456619ca5a8c" providerId="ADAL" clId="{FDDBFC5A-5EA9-5330-BEB8-433D7E3B4C4E}" dt="2025-11-25T15:53:45.383" v="131" actId="2696"/>
        <pc:sldMkLst>
          <pc:docMk/>
          <pc:sldMk cId="2569108846" sldId="269"/>
        </pc:sldMkLst>
      </pc:sldChg>
      <pc:sldChg chg="del">
        <pc:chgData name="Riccardo Berta" userId="c8694f89-bba4-4576-b0a8-456619ca5a8c" providerId="ADAL" clId="{FDDBFC5A-5EA9-5330-BEB8-433D7E3B4C4E}" dt="2025-11-25T15:53:47.020" v="132" actId="2696"/>
        <pc:sldMkLst>
          <pc:docMk/>
          <pc:sldMk cId="1779085670" sldId="287"/>
        </pc:sldMkLst>
      </pc:sldChg>
      <pc:sldChg chg="addSp delSp modSp mod">
        <pc:chgData name="Riccardo Berta" userId="c8694f89-bba4-4576-b0a8-456619ca5a8c" providerId="ADAL" clId="{FDDBFC5A-5EA9-5330-BEB8-433D7E3B4C4E}" dt="2025-11-25T10:41:16.821" v="40" actId="1076"/>
        <pc:sldMkLst>
          <pc:docMk/>
          <pc:sldMk cId="3085522186" sldId="295"/>
        </pc:sldMkLst>
        <pc:picChg chg="add mod">
          <ac:chgData name="Riccardo Berta" userId="c8694f89-bba4-4576-b0a8-456619ca5a8c" providerId="ADAL" clId="{FDDBFC5A-5EA9-5330-BEB8-433D7E3B4C4E}" dt="2025-11-25T10:36:05.225" v="36" actId="1076"/>
          <ac:picMkLst>
            <pc:docMk/>
            <pc:sldMk cId="3085522186" sldId="295"/>
            <ac:picMk id="2" creationId="{D0317833-4350-7896-CCE1-50FD0E2AB080}"/>
          </ac:picMkLst>
        </pc:picChg>
        <pc:picChg chg="add mod">
          <ac:chgData name="Riccardo Berta" userId="c8694f89-bba4-4576-b0a8-456619ca5a8c" providerId="ADAL" clId="{FDDBFC5A-5EA9-5330-BEB8-433D7E3B4C4E}" dt="2025-11-25T10:41:16.821" v="40" actId="1076"/>
          <ac:picMkLst>
            <pc:docMk/>
            <pc:sldMk cId="3085522186" sldId="295"/>
            <ac:picMk id="3" creationId="{8196E45D-C99D-882D-DB00-D4F7BFD502F2}"/>
          </ac:picMkLst>
        </pc:picChg>
        <pc:picChg chg="del">
          <ac:chgData name="Riccardo Berta" userId="c8694f89-bba4-4576-b0a8-456619ca5a8c" providerId="ADAL" clId="{FDDBFC5A-5EA9-5330-BEB8-433D7E3B4C4E}" dt="2025-11-25T10:41:12.926" v="38" actId="478"/>
          <ac:picMkLst>
            <pc:docMk/>
            <pc:sldMk cId="3085522186" sldId="295"/>
            <ac:picMk id="6" creationId="{75BB4A0E-D9BE-9D1C-ACBF-D8A37FBAFBCB}"/>
          </ac:picMkLst>
        </pc:picChg>
        <pc:picChg chg="del">
          <ac:chgData name="Riccardo Berta" userId="c8694f89-bba4-4576-b0a8-456619ca5a8c" providerId="ADAL" clId="{FDDBFC5A-5EA9-5330-BEB8-433D7E3B4C4E}" dt="2025-11-25T10:41:11.469" v="37" actId="478"/>
          <ac:picMkLst>
            <pc:docMk/>
            <pc:sldMk cId="3085522186" sldId="295"/>
            <ac:picMk id="10" creationId="{F0B211CF-1A46-9B94-85DE-8A95CAFA3E48}"/>
          </ac:picMkLst>
        </pc:picChg>
        <pc:picChg chg="del">
          <ac:chgData name="Riccardo Berta" userId="c8694f89-bba4-4576-b0a8-456619ca5a8c" providerId="ADAL" clId="{FDDBFC5A-5EA9-5330-BEB8-433D7E3B4C4E}" dt="2025-11-25T10:36:01.051" v="34" actId="478"/>
          <ac:picMkLst>
            <pc:docMk/>
            <pc:sldMk cId="3085522186" sldId="295"/>
            <ac:picMk id="13" creationId="{885D5856-8866-20EC-6372-37C504CA9BF5}"/>
          </ac:picMkLst>
        </pc:picChg>
        <pc:picChg chg="del">
          <ac:chgData name="Riccardo Berta" userId="c8694f89-bba4-4576-b0a8-456619ca5a8c" providerId="ADAL" clId="{FDDBFC5A-5EA9-5330-BEB8-433D7E3B4C4E}" dt="2025-11-25T10:35:59.553" v="33" actId="478"/>
          <ac:picMkLst>
            <pc:docMk/>
            <pc:sldMk cId="3085522186" sldId="295"/>
            <ac:picMk id="15" creationId="{95A1E1D1-446B-E2E7-7162-C11AF17A15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813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333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584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09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096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4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005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0129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35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633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245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35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612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540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440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21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07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7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73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Timing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45371"/>
            <a:ext cx="8818500" cy="5352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eliminate glitches by adding </a:t>
            </a:r>
            <a:r>
              <a:rPr lang="en-GB" b="1" dirty="0"/>
              <a:t>redundant implicants </a:t>
            </a:r>
            <a:r>
              <a:rPr lang="en-GB" dirty="0"/>
              <a:t>to the K-map to cover these boundaries</a:t>
            </a:r>
          </a:p>
          <a:p>
            <a:pPr lvl="1"/>
            <a:r>
              <a:rPr lang="en-GB" dirty="0"/>
              <a:t>at the cost of extra hardware</a:t>
            </a:r>
          </a:p>
          <a:p>
            <a:pPr lvl="1"/>
            <a:endParaRPr lang="en-GB" sz="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600" dirty="0"/>
          </a:p>
          <a:p>
            <a:pPr lvl="0"/>
            <a:r>
              <a:rPr lang="en-GB" dirty="0"/>
              <a:t>However, </a:t>
            </a:r>
            <a:r>
              <a:rPr lang="en-GB" b="1" dirty="0"/>
              <a:t>simultaneous transitions on multiple inputs </a:t>
            </a:r>
            <a:r>
              <a:rPr lang="en-GB" dirty="0"/>
              <a:t>can also cause glitches that cannot be fixed by adding hardware</a:t>
            </a:r>
          </a:p>
          <a:p>
            <a:pPr lvl="0"/>
            <a:r>
              <a:rPr lang="en-GB" dirty="0"/>
              <a:t>Most systems have these simultaneous transitions, then </a:t>
            </a:r>
            <a:r>
              <a:rPr lang="en-GB" b="1" dirty="0"/>
              <a:t>glitches are a fact of life</a:t>
            </a:r>
            <a:r>
              <a:rPr lang="en-GB" dirty="0"/>
              <a:t> in most circuits</a:t>
            </a:r>
          </a:p>
          <a:p>
            <a:pPr lvl="0"/>
            <a:r>
              <a:rPr lang="en-GB" dirty="0"/>
              <a:t>The point is </a:t>
            </a:r>
            <a:r>
              <a:rPr lang="en-GB" b="1" dirty="0"/>
              <a:t>not to eliminate them </a:t>
            </a:r>
            <a:r>
              <a:rPr lang="en-GB" dirty="0"/>
              <a:t>but to </a:t>
            </a:r>
            <a:r>
              <a:rPr lang="en-GB" b="1" dirty="0"/>
              <a:t>be aware that they exist</a:t>
            </a:r>
          </a:p>
          <a:p>
            <a:pPr lvl="1"/>
            <a:r>
              <a:rPr lang="en-GB" dirty="0"/>
              <a:t>this is especially important when looking at timing diagrams on a simulator or oscilloscope</a:t>
            </a:r>
          </a:p>
        </p:txBody>
      </p:sp>
      <p:pic>
        <p:nvPicPr>
          <p:cNvPr id="4" name="Immagine 3" descr="Immagine che contiene diagramma, linea, testo, Carattere&#10;&#10;Descrizione generata automaticamente">
            <a:extLst>
              <a:ext uri="{FF2B5EF4-FFF2-40B4-BE49-F238E27FC236}">
                <a16:creationId xmlns:a16="http://schemas.microsoft.com/office/drawing/2014/main" id="{67E749EC-F414-7F5E-A731-71041FE9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42" y="2275187"/>
            <a:ext cx="2465793" cy="18967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5DA2B1C-17C5-EB98-6E2B-FCDD7324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942" y="2325712"/>
            <a:ext cx="4660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Wire 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02808"/>
            <a:ext cx="8818500" cy="5462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have assumed that </a:t>
            </a:r>
            <a:r>
              <a:rPr lang="en-GB" b="1" dirty="0"/>
              <a:t>wires are equipotential connections that have a single voltage along their entire length</a:t>
            </a:r>
            <a:endParaRPr lang="en-GB" dirty="0"/>
          </a:p>
          <a:p>
            <a:pPr lvl="0"/>
            <a:r>
              <a:rPr lang="en-GB" dirty="0"/>
              <a:t>However, signals </a:t>
            </a:r>
            <a:r>
              <a:rPr lang="en-GB" b="1" dirty="0"/>
              <a:t>propagate</a:t>
            </a:r>
            <a:r>
              <a:rPr lang="en-GB" dirty="0"/>
              <a:t> at the speed of light (electromagnetic waves)</a:t>
            </a:r>
          </a:p>
          <a:p>
            <a:pPr lvl="1"/>
            <a:r>
              <a:rPr lang="en-GB" dirty="0"/>
              <a:t>if wires are short enough or signals change slowly, the assumption is good enough</a:t>
            </a:r>
          </a:p>
          <a:p>
            <a:pPr lvl="1"/>
            <a:r>
              <a:rPr lang="en-GB" dirty="0"/>
              <a:t>if the wire delay is shorter than a fraction (typically 20%) of the edge rates (rise or fall times) of a signal it has an </a:t>
            </a:r>
            <a:r>
              <a:rPr lang="en-GB" b="1" dirty="0"/>
              <a:t>insignificant effect</a:t>
            </a:r>
            <a:endParaRPr lang="en-GB" dirty="0"/>
          </a:p>
          <a:p>
            <a:r>
              <a:rPr lang="en-GB" dirty="0"/>
              <a:t>When </a:t>
            </a:r>
            <a:r>
              <a:rPr lang="en-GB" b="1" dirty="0"/>
              <a:t>wire length increases</a:t>
            </a:r>
            <a:r>
              <a:rPr lang="en-GB" dirty="0"/>
              <a:t>, causing significant resistance and capacitance, we can model the wire with an </a:t>
            </a:r>
            <a:r>
              <a:rPr lang="en-GB" b="1" dirty="0"/>
              <a:t>RC model: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600" dirty="0"/>
          </a:p>
          <a:p>
            <a:endParaRPr lang="en-GB" sz="100" dirty="0"/>
          </a:p>
          <a:p>
            <a:r>
              <a:rPr lang="en-GB" dirty="0"/>
              <a:t>When wires are long or </a:t>
            </a:r>
            <a:r>
              <a:rPr lang="en-GB" b="1" dirty="0"/>
              <a:t>signals are very fast</a:t>
            </a:r>
            <a:r>
              <a:rPr lang="en-GB" dirty="0"/>
              <a:t>, we should consider </a:t>
            </a:r>
            <a:r>
              <a:rPr lang="en-GB" b="1" dirty="0"/>
              <a:t>wave propagation effects</a:t>
            </a:r>
            <a:r>
              <a:rPr lang="en-GB" dirty="0"/>
              <a:t> modelled as </a:t>
            </a:r>
            <a:r>
              <a:rPr lang="en-GB" b="1" dirty="0"/>
              <a:t>transmission lines</a:t>
            </a:r>
          </a:p>
          <a:p>
            <a:pPr lvl="1"/>
            <a:r>
              <a:rPr lang="en-GB" dirty="0"/>
              <a:t>in which a </a:t>
            </a:r>
            <a:r>
              <a:rPr lang="en-GB" b="1" dirty="0"/>
              <a:t>wave</a:t>
            </a:r>
            <a:r>
              <a:rPr lang="en-GB" dirty="0"/>
              <a:t> of voltage and current propagates at the speed of light</a:t>
            </a:r>
          </a:p>
          <a:p>
            <a:pPr lvl="1"/>
            <a:r>
              <a:rPr lang="en-GB" dirty="0"/>
              <a:t>when the wave reaches the end of the line, it may </a:t>
            </a:r>
            <a:r>
              <a:rPr lang="en-GB" b="1" dirty="0"/>
              <a:t>reflect</a:t>
            </a:r>
            <a:r>
              <a:rPr lang="en-GB" dirty="0"/>
              <a:t> along the line, causing noise and odd behaviours</a:t>
            </a:r>
            <a:endParaRPr lang="en-GB" sz="800" b="1" dirty="0"/>
          </a:p>
        </p:txBody>
      </p:sp>
      <p:pic>
        <p:nvPicPr>
          <p:cNvPr id="3" name="Immagine 2" descr="Immagine che contiene linea, diagramma, testo, Carattere&#10;&#10;Descrizione generata automaticamente">
            <a:extLst>
              <a:ext uri="{FF2B5EF4-FFF2-40B4-BE49-F238E27FC236}">
                <a16:creationId xmlns:a16="http://schemas.microsoft.com/office/drawing/2014/main" id="{8088911F-AE0C-AE7C-7C48-F2875616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" y="3671097"/>
            <a:ext cx="2798064" cy="129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8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of sequential logic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592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flip-flop copies input D to output Q on the rising edge of the clock (</a:t>
            </a:r>
            <a:r>
              <a:rPr lang="en-GB" b="1" dirty="0"/>
              <a:t>sampling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if D is stable (0 or 1) when the clock rises, the behaviour is clearly defined</a:t>
            </a:r>
          </a:p>
          <a:p>
            <a:pPr lvl="1"/>
            <a:r>
              <a:rPr lang="en-GB" dirty="0"/>
              <a:t>what happens if D is changing at the same time the clock rises?</a:t>
            </a:r>
          </a:p>
          <a:p>
            <a:pPr lvl="0"/>
            <a:r>
              <a:rPr lang="en-GB" dirty="0"/>
              <a:t>The problem is like that faced by a camera when snapping a picture </a:t>
            </a:r>
          </a:p>
          <a:p>
            <a:pPr lvl="1"/>
            <a:r>
              <a:rPr lang="en-GB" dirty="0"/>
              <a:t>it is characterized by its aperture time, during which the object must remain still for a sharp image to be captured</a:t>
            </a:r>
          </a:p>
          <a:p>
            <a:r>
              <a:rPr lang="en-GB" dirty="0"/>
              <a:t>A sequential element has an </a:t>
            </a:r>
            <a:r>
              <a:rPr lang="en-GB" b="1" dirty="0"/>
              <a:t>aperture time </a:t>
            </a:r>
            <a:r>
              <a:rPr lang="en-GB" dirty="0"/>
              <a:t>around the clock edge, during which the input </a:t>
            </a:r>
            <a:r>
              <a:rPr lang="en-GB" b="1" dirty="0"/>
              <a:t>must be stable </a:t>
            </a:r>
            <a:r>
              <a:rPr lang="en-GB" dirty="0"/>
              <a:t>for the flip-flop to produce a well-defined output</a:t>
            </a:r>
          </a:p>
          <a:p>
            <a:pPr lvl="1"/>
            <a:r>
              <a:rPr lang="en-GB" b="1" dirty="0"/>
              <a:t>setup time</a:t>
            </a:r>
            <a:r>
              <a:rPr lang="en-GB" dirty="0"/>
              <a:t> before the clock edge</a:t>
            </a:r>
          </a:p>
          <a:p>
            <a:pPr lvl="1"/>
            <a:r>
              <a:rPr lang="en-GB" b="1" dirty="0"/>
              <a:t>hold time </a:t>
            </a:r>
            <a:r>
              <a:rPr lang="en-GB" dirty="0"/>
              <a:t>after the clock edge</a:t>
            </a:r>
          </a:p>
          <a:p>
            <a:r>
              <a:rPr lang="en-GB" dirty="0"/>
              <a:t>As the </a:t>
            </a:r>
            <a:r>
              <a:rPr lang="en-GB" b="1" dirty="0"/>
              <a:t>static discipline </a:t>
            </a:r>
            <a:r>
              <a:rPr lang="en-GB" dirty="0"/>
              <a:t>(limits us to using logic levels outside the forbidden zone), the </a:t>
            </a:r>
            <a:r>
              <a:rPr lang="en-GB" b="1" dirty="0"/>
              <a:t>dynamic discipline</a:t>
            </a:r>
            <a:r>
              <a:rPr lang="en-GB" dirty="0"/>
              <a:t> limits us to signals that </a:t>
            </a:r>
            <a:r>
              <a:rPr lang="en-GB" b="1" dirty="0"/>
              <a:t>change outside the aperture time</a:t>
            </a:r>
          </a:p>
          <a:p>
            <a:pPr lvl="1"/>
            <a:r>
              <a:rPr lang="en-GB" dirty="0"/>
              <a:t>we can think of time in </a:t>
            </a:r>
            <a:r>
              <a:rPr lang="en-GB" b="1" dirty="0"/>
              <a:t>discrete units</a:t>
            </a:r>
            <a:r>
              <a:rPr lang="en-GB" dirty="0"/>
              <a:t> called </a:t>
            </a:r>
            <a:r>
              <a:rPr lang="en-GB" b="1" dirty="0"/>
              <a:t>clock cycles</a:t>
            </a:r>
            <a:r>
              <a:rPr lang="en-GB" dirty="0"/>
              <a:t>, just as we think of signal levels as discrete 1’s and 0’s</a:t>
            </a:r>
          </a:p>
          <a:p>
            <a:pPr lvl="1"/>
            <a:r>
              <a:rPr lang="en-GB" dirty="0"/>
              <a:t>a signal may glitch and oscillate for some bounded amount of time, we are concerned only about its final value at the end of the clock cycle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Dynamic Discipline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380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write </a:t>
            </a:r>
            <a:r>
              <a:rPr lang="en-GB" b="1" dirty="0"/>
              <a:t>A[n]</a:t>
            </a:r>
            <a:r>
              <a:rPr lang="en-GB" dirty="0"/>
              <a:t> as the value of signal A at the end of the n-</a:t>
            </a:r>
            <a:r>
              <a:rPr lang="en-GB" dirty="0" err="1"/>
              <a:t>th</a:t>
            </a:r>
            <a:r>
              <a:rPr lang="en-GB" dirty="0"/>
              <a:t> clock cycle, rather than A(t), where t is any real number</a:t>
            </a:r>
          </a:p>
          <a:p>
            <a:pPr lvl="1"/>
            <a:r>
              <a:rPr lang="en-GB" dirty="0"/>
              <a:t>the clock period must be long enough for all signals to settle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limit on the speed of the system</a:t>
            </a:r>
          </a:p>
          <a:p>
            <a:pPr lvl="1"/>
            <a:endParaRPr lang="en-GB" sz="500" dirty="0"/>
          </a:p>
          <a:p>
            <a:r>
              <a:rPr lang="en-GB" dirty="0"/>
              <a:t>In real systems, the clock does not reach all flip-flops at precisely the same time</a:t>
            </a:r>
          </a:p>
          <a:p>
            <a:pPr lvl="1"/>
            <a:r>
              <a:rPr lang="en-GB" b="1" dirty="0"/>
              <a:t>clock skew</a:t>
            </a:r>
          </a:p>
          <a:p>
            <a:pPr lvl="1"/>
            <a:r>
              <a:rPr lang="en-GB" dirty="0"/>
              <a:t>further increases the necessary clock period</a:t>
            </a:r>
          </a:p>
          <a:p>
            <a:pPr lvl="1"/>
            <a:endParaRPr lang="en-GB" sz="400" dirty="0"/>
          </a:p>
          <a:p>
            <a:pPr lvl="0"/>
            <a:r>
              <a:rPr lang="en-GB" dirty="0"/>
              <a:t>Sometimes it is </a:t>
            </a:r>
            <a:r>
              <a:rPr lang="en-GB" b="1" dirty="0"/>
              <a:t>impossible to satisfy the dynamic discipline</a:t>
            </a:r>
            <a:r>
              <a:rPr lang="en-GB" dirty="0"/>
              <a:t>, especially when interfacing with the real world</a:t>
            </a:r>
          </a:p>
          <a:p>
            <a:pPr lvl="1"/>
            <a:r>
              <a:rPr lang="en-GB" dirty="0"/>
              <a:t>consider a circuit with an input coming from a button, we might press the button just as the clock rises</a:t>
            </a:r>
          </a:p>
          <a:p>
            <a:pPr lvl="1"/>
            <a:r>
              <a:rPr lang="en-GB" dirty="0"/>
              <a:t>this result in a phenomenon called </a:t>
            </a:r>
            <a:r>
              <a:rPr lang="en-GB" b="1" dirty="0"/>
              <a:t>metastability</a:t>
            </a:r>
          </a:p>
          <a:p>
            <a:pPr lvl="2"/>
            <a:r>
              <a:rPr lang="en-GB" dirty="0"/>
              <a:t>flip-flop captures a value between 0 and 1 </a:t>
            </a:r>
          </a:p>
          <a:p>
            <a:pPr lvl="2"/>
            <a:r>
              <a:rPr lang="en-GB" dirty="0"/>
              <a:t>that can take an unlimited amount of time to resolve into a good logic value</a:t>
            </a:r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3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63779E8-643B-57CE-5D6A-3CBE9ECB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408" y="1308581"/>
            <a:ext cx="3418592" cy="4946904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Specification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17725"/>
            <a:ext cx="7945826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input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must have </a:t>
            </a:r>
            <a:r>
              <a:rPr lang="en-GB" b="1" dirty="0"/>
              <a:t>stabilized</a:t>
            </a:r>
            <a:r>
              <a:rPr lang="en-GB" dirty="0"/>
              <a:t> at least </a:t>
            </a:r>
            <a:r>
              <a:rPr lang="en-GB" b="1" dirty="0"/>
              <a:t>setup time </a:t>
            </a:r>
            <a:r>
              <a:rPr lang="en-GB" dirty="0"/>
              <a:t>before the </a:t>
            </a:r>
            <a:br>
              <a:rPr lang="en-GB" dirty="0"/>
            </a:br>
            <a:r>
              <a:rPr lang="en-GB" dirty="0"/>
              <a:t>rising edge of the clock </a:t>
            </a:r>
          </a:p>
          <a:p>
            <a:pPr lvl="1"/>
            <a:r>
              <a:rPr lang="en-GB" dirty="0"/>
              <a:t>and it must </a:t>
            </a:r>
            <a:r>
              <a:rPr lang="en-GB" b="1" dirty="0"/>
              <a:t>remain stable </a:t>
            </a:r>
            <a:r>
              <a:rPr lang="en-GB" dirty="0"/>
              <a:t>for at some </a:t>
            </a:r>
            <a:r>
              <a:rPr lang="en-GB" b="1" dirty="0"/>
              <a:t>hold time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after the rising edge of the clock</a:t>
            </a:r>
          </a:p>
          <a:p>
            <a:pPr lvl="1"/>
            <a:r>
              <a:rPr lang="en-GB" dirty="0"/>
              <a:t>the sum of setup and hold times is called </a:t>
            </a:r>
            <a:r>
              <a:rPr lang="en-GB" b="1" dirty="0"/>
              <a:t>aperture </a:t>
            </a:r>
            <a:br>
              <a:rPr lang="en-GB" b="1" dirty="0"/>
            </a:br>
            <a:r>
              <a:rPr lang="en-GB" b="1" dirty="0"/>
              <a:t>time</a:t>
            </a:r>
            <a:r>
              <a:rPr lang="en-GB" dirty="0"/>
              <a:t>, because it is the total time for which the input</a:t>
            </a:r>
            <a:br>
              <a:rPr lang="en-GB" dirty="0"/>
            </a:br>
            <a:r>
              <a:rPr lang="en-GB" dirty="0"/>
              <a:t>must remain stable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The </a:t>
            </a:r>
            <a:r>
              <a:rPr lang="en-GB" b="1" dirty="0"/>
              <a:t>output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will </a:t>
            </a:r>
            <a:r>
              <a:rPr lang="en-GB" b="1" dirty="0"/>
              <a:t>start to change </a:t>
            </a:r>
            <a:r>
              <a:rPr lang="en-GB" dirty="0"/>
              <a:t>after the </a:t>
            </a:r>
            <a:r>
              <a:rPr lang="en-GB" b="1" dirty="0"/>
              <a:t>clock-to-Q </a:t>
            </a:r>
            <a:br>
              <a:rPr lang="en-GB" b="1" dirty="0"/>
            </a:br>
            <a:r>
              <a:rPr lang="en-GB" b="1" dirty="0"/>
              <a:t>contamination delay</a:t>
            </a:r>
          </a:p>
          <a:p>
            <a:pPr lvl="2"/>
            <a:r>
              <a:rPr lang="en-GB" dirty="0"/>
              <a:t>the fastest delays through the circuit</a:t>
            </a:r>
            <a:endParaRPr lang="en-GB" b="1" dirty="0"/>
          </a:p>
          <a:p>
            <a:pPr lvl="1"/>
            <a:r>
              <a:rPr lang="en-GB" dirty="0"/>
              <a:t>and it will </a:t>
            </a:r>
            <a:r>
              <a:rPr lang="en-GB" b="1" dirty="0"/>
              <a:t>settle to the final value </a:t>
            </a:r>
            <a:r>
              <a:rPr lang="en-GB" dirty="0"/>
              <a:t>within the </a:t>
            </a:r>
            <a:br>
              <a:rPr lang="en-GB" dirty="0"/>
            </a:br>
            <a:r>
              <a:rPr lang="en-GB" b="1" dirty="0"/>
              <a:t>clock-to-Q propagation delay</a:t>
            </a:r>
          </a:p>
          <a:p>
            <a:pPr lvl="2"/>
            <a:r>
              <a:rPr lang="en-GB" dirty="0"/>
              <a:t>the slowest delays through the circuit</a:t>
            </a:r>
          </a:p>
          <a:p>
            <a:pPr lvl="0"/>
            <a:endParaRPr lang="en-GB" dirty="0"/>
          </a:p>
        </p:txBody>
      </p:sp>
      <p:pic>
        <p:nvPicPr>
          <p:cNvPr id="10" name="Immagine 9" descr="Immagine che contiene diagramma, linea, Carattere, design&#10;&#10;Descrizione generata automaticamente">
            <a:extLst>
              <a:ext uri="{FF2B5EF4-FFF2-40B4-BE49-F238E27FC236}">
                <a16:creationId xmlns:a16="http://schemas.microsoft.com/office/drawing/2014/main" id="{BB40B47D-7E87-F49D-D81D-22A6C75D9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305" y="112423"/>
            <a:ext cx="1732593" cy="11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Timing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27123"/>
            <a:ext cx="8818500" cy="5546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clock period </a:t>
            </a:r>
            <a:r>
              <a:rPr lang="en-GB" dirty="0"/>
              <a:t>(Tc) is the time between rising edges of a repetitive clock signal</a:t>
            </a:r>
          </a:p>
          <a:p>
            <a:pPr lvl="0"/>
            <a:r>
              <a:rPr lang="en-GB" dirty="0"/>
              <a:t>Its reciprocal fc = 1/Tc is the </a:t>
            </a:r>
            <a:r>
              <a:rPr lang="en-GB" b="1" dirty="0"/>
              <a:t>clock frequency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measured in units of </a:t>
            </a:r>
            <a:r>
              <a:rPr lang="en-GB" b="1" dirty="0"/>
              <a:t>Hertz</a:t>
            </a:r>
            <a:r>
              <a:rPr lang="en-GB" dirty="0"/>
              <a:t> (Hz) or </a:t>
            </a:r>
            <a:r>
              <a:rPr lang="en-GB" b="1" dirty="0"/>
              <a:t>cycles per second</a:t>
            </a:r>
            <a:endParaRPr lang="en-GB" dirty="0"/>
          </a:p>
          <a:p>
            <a:r>
              <a:rPr lang="en-GB" dirty="0"/>
              <a:t>Decreasing Tc (increasing fc) increases the work a digital system can accomplish per unit time</a:t>
            </a:r>
          </a:p>
          <a:p>
            <a:pPr lvl="0"/>
            <a:r>
              <a:rPr lang="en-GB" dirty="0"/>
              <a:t>Consider a generic path in a synchronous sequential circuit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50" dirty="0"/>
          </a:p>
          <a:p>
            <a:r>
              <a:rPr lang="en-GB" dirty="0"/>
              <a:t>Output signals may start to change a contamination </a:t>
            </a:r>
            <a:br>
              <a:rPr lang="en-GB" dirty="0"/>
            </a:br>
            <a:r>
              <a:rPr lang="en-GB" dirty="0"/>
              <a:t>delay after input changes </a:t>
            </a:r>
          </a:p>
          <a:p>
            <a:pPr lvl="2"/>
            <a:r>
              <a:rPr lang="en-GB" dirty="0"/>
              <a:t>orange arrows </a:t>
            </a:r>
          </a:p>
          <a:p>
            <a:r>
              <a:rPr lang="en-GB" dirty="0"/>
              <a:t>Output signals settles to the final value within </a:t>
            </a:r>
            <a:br>
              <a:rPr lang="en-GB" dirty="0"/>
            </a:br>
            <a:r>
              <a:rPr lang="en-GB" dirty="0"/>
              <a:t>a propagation delay after its input settles</a:t>
            </a:r>
          </a:p>
          <a:p>
            <a:pPr lvl="1"/>
            <a:r>
              <a:rPr lang="en-GB" dirty="0"/>
              <a:t>blue arrows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9C7C8D-1AB4-E767-C2FE-4DEB16F3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1" y="2964275"/>
            <a:ext cx="2651761" cy="1218377"/>
          </a:xfrm>
          <a:prstGeom prst="rect">
            <a:avLst/>
          </a:prstGeom>
        </p:spPr>
      </p:pic>
      <p:pic>
        <p:nvPicPr>
          <p:cNvPr id="10" name="Immagine 9" descr="Immagine che contiene diagramma, linea, Diagramma, testo&#10;&#10;Descrizione generata automaticamente">
            <a:extLst>
              <a:ext uri="{FF2B5EF4-FFF2-40B4-BE49-F238E27FC236}">
                <a16:creationId xmlns:a16="http://schemas.microsoft.com/office/drawing/2014/main" id="{19253ED4-047F-D016-6D44-DC28DE8B4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70" y="4071488"/>
            <a:ext cx="3227830" cy="22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Setup Time Constraint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97322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analyse the timing constraints with </a:t>
            </a:r>
            <a:r>
              <a:rPr lang="en-GB" b="1" dirty="0"/>
              <a:t>respect to the setup time </a:t>
            </a:r>
            <a:r>
              <a:rPr lang="en-GB" dirty="0"/>
              <a:t>of the second register</a:t>
            </a:r>
          </a:p>
          <a:p>
            <a:pPr lvl="1"/>
            <a:r>
              <a:rPr lang="en-GB" dirty="0"/>
              <a:t>we need to wait the propagation time of R1</a:t>
            </a:r>
          </a:p>
          <a:p>
            <a:pPr lvl="1"/>
            <a:r>
              <a:rPr lang="en-GB" dirty="0"/>
              <a:t>we need to wait the propagation time of</a:t>
            </a:r>
            <a:br>
              <a:rPr lang="en-GB" dirty="0"/>
            </a:br>
            <a:r>
              <a:rPr lang="en-GB" dirty="0"/>
              <a:t>the combinational logic</a:t>
            </a:r>
          </a:p>
          <a:p>
            <a:pPr lvl="1"/>
            <a:r>
              <a:rPr lang="en-GB" dirty="0"/>
              <a:t>to satisfy the requirements of R2, D2 must settle </a:t>
            </a:r>
            <a:br>
              <a:rPr lang="en-GB" dirty="0"/>
            </a:br>
            <a:r>
              <a:rPr lang="en-GB" dirty="0"/>
              <a:t>no later than setup time before the next clock edge</a:t>
            </a:r>
          </a:p>
          <a:p>
            <a:pPr lvl="1"/>
            <a:r>
              <a:rPr lang="en-GB" dirty="0"/>
              <a:t>minimum clock period: Tc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endParaRPr lang="en-GB" baseline="-25000" dirty="0"/>
          </a:p>
          <a:p>
            <a:pPr lvl="0"/>
            <a:endParaRPr lang="en-GB" sz="600" dirty="0"/>
          </a:p>
          <a:p>
            <a:pPr lvl="0"/>
            <a:r>
              <a:rPr lang="en-GB" dirty="0"/>
              <a:t>In commercial designs, usually the only variable under the control of the designer is the </a:t>
            </a:r>
            <a:r>
              <a:rPr lang="en-GB" b="1" dirty="0"/>
              <a:t>maximum propagation delay through the combinational logic</a:t>
            </a:r>
          </a:p>
          <a:p>
            <a:pPr lvl="1"/>
            <a:r>
              <a:rPr lang="en-GB" dirty="0"/>
              <a:t>clock period is dictated by the marketing department (to ensure a competitive product)</a:t>
            </a:r>
          </a:p>
          <a:p>
            <a:pPr lvl="1"/>
            <a:r>
              <a:rPr lang="en-GB" dirty="0"/>
              <a:t>the flip-flop delay and setup time are specified by the manufacturer</a:t>
            </a:r>
          </a:p>
          <a:p>
            <a:pPr lvl="1"/>
            <a:r>
              <a:rPr lang="en-GB" b="1" dirty="0" err="1"/>
              <a:t>t</a:t>
            </a:r>
            <a:r>
              <a:rPr lang="en-GB" b="1" baseline="-25000" dirty="0" err="1"/>
              <a:t>pd</a:t>
            </a:r>
            <a:r>
              <a:rPr lang="en-GB" b="1" baseline="-25000" dirty="0"/>
              <a:t> </a:t>
            </a:r>
            <a:r>
              <a:rPr lang="en-GB" b="1" dirty="0"/>
              <a:t> &lt; Tc - (</a:t>
            </a:r>
            <a:r>
              <a:rPr lang="en-GB" b="1" dirty="0" err="1"/>
              <a:t>t</a:t>
            </a:r>
            <a:r>
              <a:rPr lang="en-GB" b="1" baseline="-25000" dirty="0" err="1"/>
              <a:t>pcq</a:t>
            </a:r>
            <a:r>
              <a:rPr lang="en-GB" b="1" dirty="0"/>
              <a:t> +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)</a:t>
            </a:r>
          </a:p>
          <a:p>
            <a:endParaRPr lang="en-GB" sz="1000" dirty="0"/>
          </a:p>
          <a:p>
            <a:r>
              <a:rPr lang="en-GB" dirty="0"/>
              <a:t>Ideally, the entire cycle time Tc would be available for useful computation in the combinational logic. The </a:t>
            </a:r>
            <a:r>
              <a:rPr lang="en-GB" b="1" dirty="0"/>
              <a:t>sequencing overhead </a:t>
            </a:r>
            <a:r>
              <a:rPr lang="en-GB" dirty="0"/>
              <a:t>(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) cuts this time</a:t>
            </a:r>
          </a:p>
          <a:p>
            <a:pPr lvl="1"/>
            <a:endParaRPr lang="en-GB" dirty="0"/>
          </a:p>
        </p:txBody>
      </p:sp>
      <p:pic>
        <p:nvPicPr>
          <p:cNvPr id="7" name="Immagine 6" descr="Immagine che contiene diagramma, linea, Diagramma, Parallelo&#10;&#10;Descrizione generata automaticamente">
            <a:extLst>
              <a:ext uri="{FF2B5EF4-FFF2-40B4-BE49-F238E27FC236}">
                <a16:creationId xmlns:a16="http://schemas.microsoft.com/office/drawing/2014/main" id="{34A1939B-1A42-0F97-54A7-192EBC55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329" y="1379971"/>
            <a:ext cx="3018335" cy="24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6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iagramma, linea, Piano, Parallelo&#10;&#10;Descrizione generata automaticamente">
            <a:extLst>
              <a:ext uri="{FF2B5EF4-FFF2-40B4-BE49-F238E27FC236}">
                <a16:creationId xmlns:a16="http://schemas.microsoft.com/office/drawing/2014/main" id="{F71DFBFF-F269-31FD-210A-C5AB5B317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95" y="1526665"/>
            <a:ext cx="2813643" cy="2304671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Hold Time Constraint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6"/>
            <a:ext cx="8818500" cy="559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analyse the timing constraints with </a:t>
            </a:r>
            <a:r>
              <a:rPr lang="en-GB" b="1" dirty="0"/>
              <a:t>respect to the hold time </a:t>
            </a:r>
            <a:r>
              <a:rPr lang="en-GB" dirty="0"/>
              <a:t>of the second register</a:t>
            </a:r>
          </a:p>
          <a:p>
            <a:pPr lvl="1"/>
            <a:r>
              <a:rPr lang="en-GB" dirty="0"/>
              <a:t>to satisfy the requirements of R2, D2 must not change </a:t>
            </a:r>
            <a:br>
              <a:rPr lang="en-GB" dirty="0"/>
            </a:br>
            <a:r>
              <a:rPr lang="en-GB" dirty="0"/>
              <a:t>until hold time after the rising edge of the clock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 &gt;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endParaRPr lang="en-GB" baseline="-25000" dirty="0"/>
          </a:p>
          <a:p>
            <a:pPr lvl="1"/>
            <a:r>
              <a:rPr lang="en-GB" b="1" dirty="0"/>
              <a:t>minimum contamination delay through the </a:t>
            </a:r>
            <a:br>
              <a:rPr lang="en-GB" b="1" dirty="0"/>
            </a:br>
            <a:r>
              <a:rPr lang="en-GB" b="1" dirty="0"/>
              <a:t>combinational logic: </a:t>
            </a:r>
            <a:r>
              <a:rPr lang="en-GB" b="1" dirty="0" err="1"/>
              <a:t>t</a:t>
            </a:r>
            <a:r>
              <a:rPr lang="en-GB" b="1" baseline="-25000" dirty="0" err="1"/>
              <a:t>cd</a:t>
            </a:r>
            <a:r>
              <a:rPr lang="en-GB" b="1" dirty="0"/>
              <a:t> &gt;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 – </a:t>
            </a:r>
            <a:r>
              <a:rPr lang="en-GB" b="1" dirty="0" err="1"/>
              <a:t>t</a:t>
            </a:r>
            <a:r>
              <a:rPr lang="en-GB" b="1" baseline="-25000" dirty="0" err="1"/>
              <a:t>ccq</a:t>
            </a:r>
            <a:endParaRPr lang="en-GB" b="1" baseline="-25000" dirty="0"/>
          </a:p>
          <a:p>
            <a:r>
              <a:rPr lang="en-GB" dirty="0"/>
              <a:t>We expect that two flip-flops may be directly cascaded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=0 (no combinational logic) and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&lt;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  <a:p>
            <a:pPr lvl="1"/>
            <a:r>
              <a:rPr lang="en-GB" dirty="0"/>
              <a:t>reliable flip-flop must have hold time shorter than contamination delay</a:t>
            </a:r>
          </a:p>
          <a:p>
            <a:pPr lvl="1"/>
            <a:r>
              <a:rPr lang="en-GB" dirty="0"/>
              <a:t>often flip-flops are designed with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=0</a:t>
            </a:r>
          </a:p>
          <a:p>
            <a:r>
              <a:rPr lang="en-GB" dirty="0"/>
              <a:t>We usually </a:t>
            </a:r>
            <a:r>
              <a:rPr lang="en-GB" b="1" dirty="0"/>
              <a:t>ignore the hold time constraint</a:t>
            </a:r>
          </a:p>
          <a:p>
            <a:pPr lvl="1"/>
            <a:r>
              <a:rPr lang="en-GB" dirty="0"/>
              <a:t>nevertheless, it is </a:t>
            </a:r>
            <a:r>
              <a:rPr lang="en-GB" b="1" dirty="0"/>
              <a:t>critically important</a:t>
            </a:r>
          </a:p>
          <a:p>
            <a:pPr lvl="1"/>
            <a:r>
              <a:rPr lang="en-GB" dirty="0"/>
              <a:t>if violated, the only solution is to increase the contamination delay through the logic </a:t>
            </a:r>
          </a:p>
          <a:p>
            <a:pPr lvl="2"/>
            <a:r>
              <a:rPr lang="en-GB" dirty="0"/>
              <a:t>which requires redesigning the circuit</a:t>
            </a:r>
          </a:p>
          <a:p>
            <a:pPr lvl="1"/>
            <a:r>
              <a:rPr lang="en-GB" dirty="0"/>
              <a:t>unlike setup time constraint, it cannot be fixed by adjusting the clock period</a:t>
            </a:r>
          </a:p>
        </p:txBody>
      </p:sp>
      <p:pic>
        <p:nvPicPr>
          <p:cNvPr id="8" name="Immagine 7" descr="Immagine che contiene diagramma, schizzo, origami, design&#10;&#10;Descrizione generata automaticamente">
            <a:extLst>
              <a:ext uri="{FF2B5EF4-FFF2-40B4-BE49-F238E27FC236}">
                <a16:creationId xmlns:a16="http://schemas.microsoft.com/office/drawing/2014/main" id="{7330915B-595F-E418-D516-78F776D02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142" y="3713355"/>
            <a:ext cx="1343696" cy="14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2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Analysis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Sequential circuits have setup and hold time constraints that dictate the </a:t>
            </a:r>
            <a:r>
              <a:rPr lang="en-GB" b="1" dirty="0"/>
              <a:t>maximum</a:t>
            </a:r>
            <a:r>
              <a:rPr lang="en-GB" dirty="0"/>
              <a:t> and </a:t>
            </a:r>
            <a:r>
              <a:rPr lang="en-GB" b="1" dirty="0"/>
              <a:t>minimum</a:t>
            </a:r>
            <a:r>
              <a:rPr lang="en-GB" dirty="0"/>
              <a:t> delays of the combinational logic between flipflops</a:t>
            </a:r>
          </a:p>
          <a:p>
            <a:pPr lvl="1"/>
            <a:r>
              <a:rPr lang="en-GB" dirty="0"/>
              <a:t>the maximum delay constraint limits the number of consecutive gates on the critical path of a circuit</a:t>
            </a:r>
          </a:p>
          <a:p>
            <a:r>
              <a:rPr lang="en-GB" dirty="0"/>
              <a:t>Consider the circuit in figure and determine the maximum clock frequency and whether any time violations could occur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700" dirty="0"/>
          </a:p>
          <a:p>
            <a:pPr lvl="2"/>
            <a:endParaRPr lang="en-GB" dirty="0"/>
          </a:p>
        </p:txBody>
      </p:sp>
      <p:pic>
        <p:nvPicPr>
          <p:cNvPr id="5" name="Immagine 4" descr="Immagine che contiene diagramma, schizzo, disegno, Disegno tecnico&#10;&#10;Descrizione generata automaticamente">
            <a:extLst>
              <a:ext uri="{FF2B5EF4-FFF2-40B4-BE49-F238E27FC236}">
                <a16:creationId xmlns:a16="http://schemas.microsoft.com/office/drawing/2014/main" id="{9E611D24-EE4A-01E8-4A6D-D70DE8E4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82" y="3183490"/>
            <a:ext cx="4074922" cy="2965596"/>
          </a:xfrm>
          <a:prstGeom prst="rect">
            <a:avLst/>
          </a:prstGeom>
        </p:spPr>
      </p:pic>
      <p:pic>
        <p:nvPicPr>
          <p:cNvPr id="7" name="Immagine 6" descr="Immagine che contiene testo, calligrafia, Carattere, bianco&#10;&#10;Descrizione generata automaticamente">
            <a:extLst>
              <a:ext uri="{FF2B5EF4-FFF2-40B4-BE49-F238E27FC236}">
                <a16:creationId xmlns:a16="http://schemas.microsoft.com/office/drawing/2014/main" id="{E31FAA0B-5866-9475-A0CE-DE2F66B7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355" y="3969668"/>
            <a:ext cx="2796540" cy="13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7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Analysis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Critical path: </a:t>
            </a:r>
          </a:p>
          <a:p>
            <a:pPr lvl="1"/>
            <a:r>
              <a:rPr lang="en-GB" dirty="0"/>
              <a:t>gates require same propagation delay</a:t>
            </a:r>
          </a:p>
          <a:p>
            <a:pPr lvl="1"/>
            <a:r>
              <a:rPr lang="en-GB" dirty="0"/>
              <a:t>three gate delays: A/B -&gt; n1 -&gt; X’ -&gt; Y’</a:t>
            </a:r>
          </a:p>
          <a:p>
            <a:pPr lvl="1"/>
            <a:r>
              <a:rPr lang="en-GB" dirty="0"/>
              <a:t>Y′ must set up before the next CLK rising edge</a:t>
            </a:r>
            <a:endParaRPr lang="en-GB" sz="600" dirty="0"/>
          </a:p>
          <a:p>
            <a:r>
              <a:rPr lang="en-GB" dirty="0"/>
              <a:t>Maximum clock frequency</a:t>
            </a:r>
            <a:r>
              <a:rPr lang="en-GB" b="1" dirty="0"/>
              <a:t>:</a:t>
            </a:r>
          </a:p>
          <a:p>
            <a:pPr lvl="1"/>
            <a:r>
              <a:rPr lang="en-GB" dirty="0"/>
              <a:t>Tc &gt; 80ps + 3*40ps + 50ps = 250ps</a:t>
            </a:r>
          </a:p>
          <a:p>
            <a:pPr lvl="1"/>
            <a:r>
              <a:rPr lang="en-GB" dirty="0"/>
              <a:t>fc = 1/Tc = 4 GHz</a:t>
            </a:r>
          </a:p>
          <a:p>
            <a:pPr lvl="1"/>
            <a:endParaRPr lang="en-GB" dirty="0"/>
          </a:p>
          <a:p>
            <a:r>
              <a:rPr lang="en-GB" dirty="0"/>
              <a:t>Shortest path:</a:t>
            </a:r>
          </a:p>
          <a:p>
            <a:pPr lvl="1"/>
            <a:r>
              <a:rPr lang="en-GB" dirty="0"/>
              <a:t>we need to consider contamination delay </a:t>
            </a:r>
          </a:p>
          <a:p>
            <a:pPr lvl="1"/>
            <a:r>
              <a:rPr lang="en-GB" dirty="0"/>
              <a:t>only one gate delay: C -&gt; X’ (D –&gt; Y’)</a:t>
            </a:r>
          </a:p>
          <a:p>
            <a:r>
              <a:rPr lang="en-GB" dirty="0"/>
              <a:t>Hold Time Constraint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baseline="-25000" dirty="0"/>
              <a:t> </a:t>
            </a:r>
            <a:r>
              <a:rPr lang="en-GB" dirty="0"/>
              <a:t>&gt; 60ps – 30ps = 30ps (25 </a:t>
            </a:r>
            <a:r>
              <a:rPr lang="en-GB" dirty="0" err="1"/>
              <a:t>ps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the circuit has a </a:t>
            </a:r>
            <a:r>
              <a:rPr lang="en-GB" b="1" dirty="0"/>
              <a:t>hold time violation </a:t>
            </a:r>
            <a:r>
              <a:rPr lang="en-GB" dirty="0"/>
              <a:t>and may </a:t>
            </a:r>
            <a:br>
              <a:rPr lang="en-GB" dirty="0"/>
            </a:br>
            <a:r>
              <a:rPr lang="en-GB" dirty="0"/>
              <a:t>behave erratically at any clock frequency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607F247-DEC2-F653-186D-CB09C656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37" y="274929"/>
            <a:ext cx="3208441" cy="3432849"/>
          </a:xfrm>
          <a:prstGeom prst="rect">
            <a:avLst/>
          </a:prstGeom>
        </p:spPr>
      </p:pic>
      <p:pic>
        <p:nvPicPr>
          <p:cNvPr id="13" name="Immagine 1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AEB8C37C-8AF7-1DAF-CF26-D91172190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137" y="3772979"/>
            <a:ext cx="3023719" cy="28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7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43733"/>
            <a:ext cx="8311600" cy="5596027"/>
          </a:xfrm>
        </p:spPr>
        <p:txBody>
          <a:bodyPr/>
          <a:lstStyle/>
          <a:p>
            <a:r>
              <a:rPr lang="en-GB" dirty="0"/>
              <a:t>Combinational Circuits Timing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Propagation and Contamination Delay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Critical and short paths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Hazards and Glitches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Wire delay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r>
              <a:rPr lang="en-GB" dirty="0"/>
              <a:t>Timing of sequential logic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Dynamic Discipline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Aperture Time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Clock-to-Q Delays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r>
              <a:rPr lang="en-GB" dirty="0"/>
              <a:t>System Timing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Setup Time Constraint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Hold Time Constraint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Timing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Fixing Hold Time Violations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Clock Skew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r>
              <a:rPr lang="en-GB" dirty="0"/>
              <a:t>Timing violations</a:t>
            </a:r>
            <a:endParaRPr lang="en-GB" sz="10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Metastability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Resolution Time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Synchronizers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/>
              <a:t>Reliability </a:t>
            </a:r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Fixing Hold Time Violations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8476"/>
            <a:ext cx="8818500" cy="5579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possible solution is to </a:t>
            </a:r>
            <a:r>
              <a:rPr lang="en-GB" b="1" dirty="0"/>
              <a:t>add buffers </a:t>
            </a:r>
            <a:r>
              <a:rPr lang="en-GB" dirty="0"/>
              <a:t>to slow down the short paths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36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r>
              <a:rPr lang="en-GB" dirty="0"/>
              <a:t>Short paths are slowed by the buffer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+ 2*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30ps + 2*25ps = 80ps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endParaRPr lang="en-GB" dirty="0"/>
          </a:p>
          <a:p>
            <a:r>
              <a:rPr lang="en-GB" dirty="0"/>
              <a:t>Critical path is unaffected (it not pass through buffers)</a:t>
            </a:r>
          </a:p>
          <a:p>
            <a:pPr lvl="1"/>
            <a:r>
              <a:rPr lang="en-GB" dirty="0"/>
              <a:t>the maximum clock frequency is still 4 GHz</a:t>
            </a:r>
            <a:endParaRPr lang="en-GB" sz="500" dirty="0"/>
          </a:p>
          <a:p>
            <a:r>
              <a:rPr lang="en-GB" dirty="0"/>
              <a:t>In general, </a:t>
            </a:r>
            <a:r>
              <a:rPr lang="en-GB" b="1" dirty="0"/>
              <a:t>adding buffers </a:t>
            </a:r>
            <a:r>
              <a:rPr lang="en-GB" dirty="0"/>
              <a:t>can usually (not always) solve hold time problems without slowing the critical path</a:t>
            </a:r>
          </a:p>
          <a:p>
            <a:pPr lvl="1"/>
            <a:r>
              <a:rPr lang="en-GB" dirty="0"/>
              <a:t>the example had an </a:t>
            </a:r>
            <a:r>
              <a:rPr lang="en-GB" b="1" dirty="0"/>
              <a:t>unusually long hold time </a:t>
            </a:r>
            <a:r>
              <a:rPr lang="en-GB" dirty="0"/>
              <a:t>to illustrate the problems</a:t>
            </a:r>
          </a:p>
          <a:p>
            <a:pPr lvl="1"/>
            <a:r>
              <a:rPr lang="en-GB" dirty="0"/>
              <a:t>most flip-flops are designed with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&lt;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to avoid such problems</a:t>
            </a:r>
          </a:p>
        </p:txBody>
      </p:sp>
      <p:pic>
        <p:nvPicPr>
          <p:cNvPr id="4" name="Immagine 3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ED3812DA-41E3-5ACB-BD5B-DC24E523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43" y="1536328"/>
            <a:ext cx="2901077" cy="2349872"/>
          </a:xfrm>
          <a:prstGeom prst="rect">
            <a:avLst/>
          </a:prstGeom>
        </p:spPr>
      </p:pic>
      <p:pic>
        <p:nvPicPr>
          <p:cNvPr id="7" name="Immagine 6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07C8F498-8960-4BA9-5B0D-70C88F849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149" y="1551567"/>
            <a:ext cx="2816491" cy="26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assumed that the clock </a:t>
            </a:r>
            <a:r>
              <a:rPr lang="en-GB" b="1" dirty="0"/>
              <a:t>reaches all registers at the same time</a:t>
            </a:r>
          </a:p>
          <a:p>
            <a:pPr lvl="0"/>
            <a:r>
              <a:rPr lang="en-GB" dirty="0"/>
              <a:t>However, we can have </a:t>
            </a:r>
            <a:r>
              <a:rPr lang="en-GB" b="1" dirty="0"/>
              <a:t>some variation </a:t>
            </a:r>
            <a:r>
              <a:rPr lang="en-GB" dirty="0"/>
              <a:t>in this time </a:t>
            </a:r>
          </a:p>
          <a:p>
            <a:pPr lvl="1"/>
            <a:r>
              <a:rPr lang="en-GB" dirty="0"/>
              <a:t>wires from clock source to different registers may be of different lengths</a:t>
            </a:r>
            <a:endParaRPr lang="en-GB" sz="100" dirty="0"/>
          </a:p>
          <a:p>
            <a:pPr lvl="1"/>
            <a:r>
              <a:rPr lang="en-GB" dirty="0"/>
              <a:t>noise can be different on different paths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When doing timing analysis, we must consider the </a:t>
            </a:r>
            <a:r>
              <a:rPr lang="en-GB" b="1" dirty="0"/>
              <a:t>worst-case scenario </a:t>
            </a:r>
            <a:r>
              <a:rPr lang="en-GB" dirty="0"/>
              <a:t>so that we can guarantee that the circuit will </a:t>
            </a:r>
            <a:r>
              <a:rPr lang="en-GB" b="1" dirty="0"/>
              <a:t>work under all circumstances</a:t>
            </a:r>
          </a:p>
        </p:txBody>
      </p:sp>
      <p:pic>
        <p:nvPicPr>
          <p:cNvPr id="11" name="Immagine 10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FD937127-14D4-D92B-2982-52473E16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50" y="2803916"/>
            <a:ext cx="4461105" cy="2229241"/>
          </a:xfrm>
          <a:prstGeom prst="rect">
            <a:avLst/>
          </a:prstGeom>
        </p:spPr>
      </p:pic>
      <p:pic>
        <p:nvPicPr>
          <p:cNvPr id="15" name="Immagine 14" descr="Immagine che contiene diagramma, linea, Piano, Parallelo&#10;&#10;Descrizione generata automaticamente">
            <a:extLst>
              <a:ext uri="{FF2B5EF4-FFF2-40B4-BE49-F238E27FC236}">
                <a16:creationId xmlns:a16="http://schemas.microsoft.com/office/drawing/2014/main" id="{399D0AE9-CFF9-DE2C-9E01-CEBC939A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4" y="2610876"/>
            <a:ext cx="4098457" cy="29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90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73886"/>
            <a:ext cx="8818500" cy="5596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the </a:t>
            </a:r>
            <a:r>
              <a:rPr lang="en-GB" b="1" dirty="0"/>
              <a:t>setup time constraint </a:t>
            </a:r>
            <a:r>
              <a:rPr lang="en-GB" dirty="0"/>
              <a:t>worst case</a:t>
            </a:r>
          </a:p>
          <a:p>
            <a:pPr lvl="1"/>
            <a:r>
              <a:rPr lang="en-GB" dirty="0"/>
              <a:t>R1 receives latest clock, R2 receives earliest clock</a:t>
            </a:r>
          </a:p>
          <a:p>
            <a:pPr lvl="1"/>
            <a:r>
              <a:rPr lang="en-GB" dirty="0"/>
              <a:t>less time for data propagation </a:t>
            </a:r>
          </a:p>
          <a:p>
            <a:pPr lvl="1"/>
            <a:r>
              <a:rPr lang="en-GB" dirty="0"/>
              <a:t>Tc 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endParaRPr lang="en-GB" dirty="0"/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&lt; Tc − (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)</a:t>
            </a:r>
          </a:p>
          <a:p>
            <a:pPr lvl="1"/>
            <a:endParaRPr lang="en-GB" sz="100" dirty="0"/>
          </a:p>
          <a:p>
            <a:r>
              <a:rPr lang="en-GB" dirty="0"/>
              <a:t>Consider the </a:t>
            </a:r>
            <a:r>
              <a:rPr lang="en-GB" b="1" dirty="0"/>
              <a:t>hold time constraint</a:t>
            </a:r>
            <a:r>
              <a:rPr lang="en-GB" dirty="0"/>
              <a:t> worst case</a:t>
            </a:r>
          </a:p>
          <a:p>
            <a:pPr lvl="1"/>
            <a:r>
              <a:rPr lang="en-GB" dirty="0"/>
              <a:t>R1 receives early clock, R2 receives a late clock </a:t>
            </a:r>
          </a:p>
          <a:p>
            <a:pPr lvl="1"/>
            <a:r>
              <a:rPr lang="en-GB" dirty="0"/>
              <a:t>D2 must not change until hold time after the late </a:t>
            </a:r>
            <a:br>
              <a:rPr lang="en-GB" dirty="0"/>
            </a:br>
            <a:r>
              <a:rPr lang="en-GB" dirty="0"/>
              <a:t>clock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endParaRPr lang="en-GB" baseline="-25000" dirty="0"/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 −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  <a:p>
            <a:pPr lvl="1"/>
            <a:endParaRPr lang="en-GB" sz="100" baseline="-25000" dirty="0"/>
          </a:p>
          <a:p>
            <a:r>
              <a:rPr lang="en-GB" dirty="0"/>
              <a:t>Clock skew </a:t>
            </a:r>
            <a:r>
              <a:rPr lang="en-GB" b="1" dirty="0"/>
              <a:t>increases</a:t>
            </a:r>
            <a:r>
              <a:rPr lang="en-GB" dirty="0"/>
              <a:t> setup time and the hold time</a:t>
            </a:r>
          </a:p>
          <a:p>
            <a:pPr lvl="1"/>
            <a:r>
              <a:rPr lang="en-GB" dirty="0"/>
              <a:t>it reduce the time available for useful work in the combinational logic</a:t>
            </a:r>
          </a:p>
          <a:p>
            <a:pPr lvl="1"/>
            <a:r>
              <a:rPr lang="en-GB" dirty="0"/>
              <a:t>increases the minimum delay through the combinational logic: even if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= 0, a pair of back-to-back flip-flops will violate the constrain if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</p:txBody>
      </p:sp>
      <p:pic>
        <p:nvPicPr>
          <p:cNvPr id="13" name="Immagine 12" descr="Immagine che contiene diagramma, linea, Parallelo, schizzo&#10;&#10;Descrizione generata automaticamente">
            <a:extLst>
              <a:ext uri="{FF2B5EF4-FFF2-40B4-BE49-F238E27FC236}">
                <a16:creationId xmlns:a16="http://schemas.microsoft.com/office/drawing/2014/main" id="{9319004F-0790-FFA4-A87F-8D84DD6B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254" y="3150215"/>
            <a:ext cx="3323900" cy="2199640"/>
          </a:xfrm>
          <a:prstGeom prst="rect">
            <a:avLst/>
          </a:prstGeom>
        </p:spPr>
      </p:pic>
      <p:pic>
        <p:nvPicPr>
          <p:cNvPr id="15" name="Immagine 14" descr="Immagine che contiene diagramma, linea, Parallelo, Diagramma&#10;&#10;Descrizione generata automaticamente">
            <a:extLst>
              <a:ext uri="{FF2B5EF4-FFF2-40B4-BE49-F238E27FC236}">
                <a16:creationId xmlns:a16="http://schemas.microsoft.com/office/drawing/2014/main" id="{68CC9540-E2E1-64EF-E9F1-C9AFFA1C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54" y="934130"/>
            <a:ext cx="3378302" cy="213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79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Revisit the timing analysis example </a:t>
            </a:r>
            <a:r>
              <a:rPr lang="en-GB" b="1" dirty="0"/>
              <a:t>assuming a 50ps of clock skew</a:t>
            </a:r>
          </a:p>
          <a:p>
            <a:endParaRPr lang="en-GB" sz="1100" dirty="0"/>
          </a:p>
          <a:p>
            <a:r>
              <a:rPr lang="en-GB" dirty="0"/>
              <a:t>Critical path remains the same</a:t>
            </a:r>
          </a:p>
          <a:p>
            <a:pPr lvl="1"/>
            <a:r>
              <a:rPr lang="en-GB" dirty="0"/>
              <a:t>setup time is increased by the skew</a:t>
            </a:r>
          </a:p>
          <a:p>
            <a:pPr lvl="1"/>
            <a:r>
              <a:rPr lang="en-GB" dirty="0"/>
              <a:t>Tc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baseline="-25000" dirty="0"/>
              <a:t> </a:t>
            </a:r>
            <a:r>
              <a:rPr lang="en-GB" b="1" dirty="0"/>
              <a:t>+ </a:t>
            </a:r>
            <a:r>
              <a:rPr lang="en-GB" b="1" dirty="0" err="1"/>
              <a:t>t</a:t>
            </a:r>
            <a:r>
              <a:rPr lang="en-GB" b="1" baseline="-25000" dirty="0" err="1"/>
              <a:t>skew</a:t>
            </a:r>
            <a:r>
              <a:rPr lang="en-GB" b="1" baseline="-25000" dirty="0"/>
              <a:t> </a:t>
            </a:r>
            <a:r>
              <a:rPr lang="en-GB" dirty="0"/>
              <a:t>= 80ps + 3*40ps + 50ps </a:t>
            </a:r>
            <a:r>
              <a:rPr lang="en-GB" b="1" dirty="0"/>
              <a:t>+ 50ps</a:t>
            </a:r>
            <a:r>
              <a:rPr lang="en-GB" dirty="0"/>
              <a:t> = 300ps</a:t>
            </a:r>
          </a:p>
          <a:p>
            <a:pPr lvl="1"/>
            <a:r>
              <a:rPr lang="en-GB" dirty="0"/>
              <a:t>fc = 1/Tc = 3.33 GHz</a:t>
            </a:r>
          </a:p>
          <a:p>
            <a:pPr lvl="0"/>
            <a:endParaRPr lang="en-GB" sz="1000" dirty="0"/>
          </a:p>
          <a:p>
            <a:pPr lvl="0"/>
            <a:r>
              <a:rPr lang="en-GB" dirty="0"/>
              <a:t>Short path also remains the same at 55ps</a:t>
            </a:r>
          </a:p>
          <a:p>
            <a:pPr lvl="1"/>
            <a:r>
              <a:rPr lang="en-GB" dirty="0"/>
              <a:t>hold time is increased by the skew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= 60 + 50 = 110 </a:t>
            </a:r>
            <a:r>
              <a:rPr lang="en-GB" dirty="0" err="1"/>
              <a:t>ps</a:t>
            </a:r>
            <a:r>
              <a:rPr lang="en-GB" dirty="0"/>
              <a:t>, which is much greater than 55 </a:t>
            </a:r>
            <a:r>
              <a:rPr lang="en-GB" dirty="0" err="1"/>
              <a:t>ps</a:t>
            </a:r>
            <a:endParaRPr lang="en-GB" dirty="0"/>
          </a:p>
          <a:p>
            <a:pPr lvl="1"/>
            <a:r>
              <a:rPr lang="en-GB" b="1" dirty="0"/>
              <a:t>skew just makes the violation worse</a:t>
            </a:r>
          </a:p>
          <a:p>
            <a:endParaRPr lang="en-GB" sz="1000" dirty="0"/>
          </a:p>
          <a:p>
            <a:r>
              <a:rPr lang="en-GB" dirty="0"/>
              <a:t>To fix the problem:</a:t>
            </a:r>
          </a:p>
          <a:p>
            <a:pPr lvl="1"/>
            <a:r>
              <a:rPr lang="en-GB" dirty="0"/>
              <a:t>more buffers could be inserted</a:t>
            </a:r>
          </a:p>
          <a:p>
            <a:pPr lvl="1"/>
            <a:r>
              <a:rPr lang="en-GB" dirty="0"/>
              <a:t>buffers would need to be added on the critical path as well, reducing the clock frequency</a:t>
            </a:r>
          </a:p>
          <a:p>
            <a:pPr lvl="1"/>
            <a:r>
              <a:rPr lang="en-GB" dirty="0"/>
              <a:t>alternatively, a flip-flop with a shorter hold time might be used</a:t>
            </a:r>
          </a:p>
        </p:txBody>
      </p:sp>
    </p:spTree>
    <p:extLst>
      <p:ext uri="{BB962C8B-B14F-4D97-AF65-F5344CB8AC3E}">
        <p14:creationId xmlns:p14="http://schemas.microsoft.com/office/powerpoint/2010/main" val="237672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Metastability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79837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is not always possible to </a:t>
            </a:r>
            <a:r>
              <a:rPr lang="en-GB" b="1" dirty="0"/>
              <a:t>guarantee</a:t>
            </a:r>
            <a:r>
              <a:rPr lang="en-GB" dirty="0"/>
              <a:t> that the input to a sequential circuit is stable during the aperture time</a:t>
            </a:r>
          </a:p>
          <a:p>
            <a:pPr lvl="1"/>
            <a:r>
              <a:rPr lang="en-GB" dirty="0"/>
              <a:t>especially when the input arrives </a:t>
            </a:r>
            <a:r>
              <a:rPr lang="en-GB" b="1" dirty="0"/>
              <a:t>from the external world</a:t>
            </a:r>
          </a:p>
          <a:p>
            <a:pPr lvl="1"/>
            <a:endParaRPr lang="en-GB" sz="1000" dirty="0"/>
          </a:p>
          <a:p>
            <a:r>
              <a:rPr lang="en-GB" dirty="0"/>
              <a:t>Consider a button connected to the input of a flip-flop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pressed much before </a:t>
            </a:r>
            <a:r>
              <a:rPr lang="en-GB" dirty="0"/>
              <a:t>CLK, Q = 1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not pressed until long after </a:t>
            </a:r>
            <a:r>
              <a:rPr lang="en-GB" dirty="0"/>
              <a:t>CLK, Q = 0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pressed between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 before CLK and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/>
              <a:t>after CLK</a:t>
            </a:r>
            <a:r>
              <a:rPr lang="en-GB" dirty="0"/>
              <a:t>, the input </a:t>
            </a:r>
            <a:r>
              <a:rPr lang="en-GB" b="1" dirty="0"/>
              <a:t>violates the dynamic discipline </a:t>
            </a:r>
            <a:r>
              <a:rPr lang="en-GB" dirty="0"/>
              <a:t>and </a:t>
            </a:r>
            <a:br>
              <a:rPr lang="en-GB" dirty="0"/>
            </a:br>
            <a:r>
              <a:rPr lang="en-GB" dirty="0"/>
              <a:t>the output is undefined</a:t>
            </a:r>
          </a:p>
          <a:p>
            <a:pPr lvl="1"/>
            <a:endParaRPr lang="en-GB" sz="1000" dirty="0"/>
          </a:p>
          <a:p>
            <a:r>
              <a:rPr lang="en-GB" dirty="0"/>
              <a:t>When a flip-flop samples an input changing during the</a:t>
            </a:r>
            <a:br>
              <a:rPr lang="en-GB" dirty="0"/>
            </a:br>
            <a:r>
              <a:rPr lang="en-GB" dirty="0"/>
              <a:t>aperture, output may </a:t>
            </a:r>
            <a:r>
              <a:rPr lang="en-GB" b="1" dirty="0"/>
              <a:t>momentarily</a:t>
            </a:r>
            <a:r>
              <a:rPr lang="en-GB" dirty="0"/>
              <a:t> go in forbidden zone</a:t>
            </a:r>
            <a:endParaRPr lang="en-GB" b="1" dirty="0"/>
          </a:p>
          <a:p>
            <a:pPr lvl="1"/>
            <a:r>
              <a:rPr lang="en-GB" b="1" dirty="0"/>
              <a:t>metastable state</a:t>
            </a:r>
          </a:p>
          <a:p>
            <a:pPr lvl="1"/>
            <a:r>
              <a:rPr lang="en-GB" dirty="0"/>
              <a:t>eventually, it will resolve to a stable state, however, the </a:t>
            </a:r>
            <a:br>
              <a:rPr lang="en-GB" dirty="0"/>
            </a:br>
            <a:r>
              <a:rPr lang="en-GB" b="1" dirty="0"/>
              <a:t>resolution time</a:t>
            </a:r>
            <a:r>
              <a:rPr lang="en-GB" dirty="0"/>
              <a:t> required is </a:t>
            </a:r>
            <a:r>
              <a:rPr lang="en-GB" b="1" dirty="0"/>
              <a:t>unbounded</a:t>
            </a:r>
          </a:p>
        </p:txBody>
      </p:sp>
      <p:pic>
        <p:nvPicPr>
          <p:cNvPr id="6" name="Immagine 5" descr="Immagine che contiene diagramma, schizzo, linea, origami&#10;&#10;Descrizione generata automaticamente">
            <a:extLst>
              <a:ext uri="{FF2B5EF4-FFF2-40B4-BE49-F238E27FC236}">
                <a16:creationId xmlns:a16="http://schemas.microsoft.com/office/drawing/2014/main" id="{F59261C7-D24E-B7B1-4066-8B0FFEC8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40" y="1865630"/>
            <a:ext cx="2164080" cy="1667680"/>
          </a:xfrm>
          <a:prstGeom prst="rect">
            <a:avLst/>
          </a:prstGeom>
        </p:spPr>
      </p:pic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AFA0A38-679A-1A18-5AD0-853FC6DF7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87" y="3533310"/>
            <a:ext cx="1880186" cy="31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Metastability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metastable state of a flip-flop is analogous </a:t>
            </a:r>
            <a:br>
              <a:rPr lang="en-GB" dirty="0"/>
            </a:br>
            <a:r>
              <a:rPr lang="en-GB" dirty="0"/>
              <a:t>to a ball on  the summit of a hill between </a:t>
            </a:r>
            <a:br>
              <a:rPr lang="en-GB" dirty="0"/>
            </a:br>
            <a:r>
              <a:rPr lang="en-GB" dirty="0"/>
              <a:t>two valleys</a:t>
            </a:r>
          </a:p>
          <a:p>
            <a:pPr lvl="1"/>
            <a:r>
              <a:rPr lang="en-GB" dirty="0"/>
              <a:t>valleys are stable states</a:t>
            </a:r>
          </a:p>
          <a:p>
            <a:pPr lvl="2"/>
            <a:r>
              <a:rPr lang="en-GB" dirty="0"/>
              <a:t>the balls remain there</a:t>
            </a:r>
          </a:p>
          <a:p>
            <a:pPr lvl="1"/>
            <a:r>
              <a:rPr lang="en-GB" dirty="0"/>
              <a:t>the top of the hill is metastable</a:t>
            </a:r>
          </a:p>
          <a:p>
            <a:pPr lvl="2"/>
            <a:r>
              <a:rPr lang="en-GB" dirty="0"/>
              <a:t>the ball would remain there if it were perfectly </a:t>
            </a:r>
            <a:br>
              <a:rPr lang="en-GB" dirty="0"/>
            </a:br>
            <a:r>
              <a:rPr lang="en-GB" dirty="0"/>
              <a:t>balanced, but because nothing is perfect, </a:t>
            </a:r>
            <a:br>
              <a:rPr lang="en-GB" dirty="0"/>
            </a:br>
            <a:r>
              <a:rPr lang="en-GB" dirty="0"/>
              <a:t>the ball will eventually roll to one side or the other</a:t>
            </a:r>
          </a:p>
          <a:p>
            <a:pPr lvl="2"/>
            <a:r>
              <a:rPr lang="en-GB" dirty="0"/>
              <a:t>the time required for this change to occur depends on how nearly well balanced the ball originally was</a:t>
            </a:r>
          </a:p>
          <a:p>
            <a:pPr lvl="1"/>
            <a:endParaRPr lang="en-GB" dirty="0"/>
          </a:p>
          <a:p>
            <a:r>
              <a:rPr lang="en-GB" dirty="0"/>
              <a:t>Every bistable device has a metastable state </a:t>
            </a:r>
            <a:br>
              <a:rPr lang="en-GB" dirty="0"/>
            </a:br>
            <a:r>
              <a:rPr lang="en-GB" dirty="0"/>
              <a:t>between the two stable states</a:t>
            </a:r>
          </a:p>
          <a:p>
            <a:r>
              <a:rPr lang="en-GB" dirty="0"/>
              <a:t>Metastable value </a:t>
            </a:r>
            <a:r>
              <a:rPr lang="en-GB" b="1" dirty="0"/>
              <a:t>propagates</a:t>
            </a:r>
            <a:r>
              <a:rPr lang="en-GB" dirty="0"/>
              <a:t> to other parts</a:t>
            </a:r>
            <a:br>
              <a:rPr lang="en-GB" dirty="0"/>
            </a:br>
            <a:r>
              <a:rPr lang="en-GB" dirty="0"/>
              <a:t>of the system</a:t>
            </a:r>
          </a:p>
        </p:txBody>
      </p:sp>
      <p:pic>
        <p:nvPicPr>
          <p:cNvPr id="5" name="Immagine 4" descr="Immagine che contiene diagramma, design&#10;&#10;Descrizione generata automaticamente">
            <a:extLst>
              <a:ext uri="{FF2B5EF4-FFF2-40B4-BE49-F238E27FC236}">
                <a16:creationId xmlns:a16="http://schemas.microsoft.com/office/drawing/2014/main" id="{1504ACBB-0622-18DF-6BC7-8A74523F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78" y="1069120"/>
            <a:ext cx="3160002" cy="2639280"/>
          </a:xfrm>
          <a:prstGeom prst="rect">
            <a:avLst/>
          </a:prstGeom>
        </p:spPr>
      </p:pic>
      <p:pic>
        <p:nvPicPr>
          <p:cNvPr id="7" name="Immagine 6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11FF5016-6C6F-D1C1-BB1F-857438B1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489" y="4842114"/>
            <a:ext cx="3835511" cy="15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Resolution Time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resolution time is a </a:t>
            </a:r>
            <a:r>
              <a:rPr lang="en-GB" b="1" dirty="0"/>
              <a:t>random variable</a:t>
            </a:r>
            <a:endParaRPr lang="en-GB" dirty="0"/>
          </a:p>
          <a:p>
            <a:pPr lvl="0"/>
            <a:r>
              <a:rPr lang="en-GB" dirty="0"/>
              <a:t>Theoretical and experimental analyses have shown that the </a:t>
            </a:r>
            <a:r>
              <a:rPr lang="en-GB" b="1" dirty="0"/>
              <a:t>probability</a:t>
            </a:r>
            <a:r>
              <a:rPr lang="en-GB" dirty="0"/>
              <a:t> that the resolution time exceeds some arbitrary time t </a:t>
            </a:r>
            <a:r>
              <a:rPr lang="en-GB" b="1" dirty="0"/>
              <a:t>decreases exponentially</a:t>
            </a:r>
            <a:r>
              <a:rPr lang="en-GB" dirty="0"/>
              <a:t> with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00" dirty="0"/>
          </a:p>
          <a:p>
            <a:pPr lvl="1"/>
            <a:r>
              <a:rPr lang="en-GB" dirty="0"/>
              <a:t>where T</a:t>
            </a:r>
            <a:r>
              <a:rPr lang="en-GB" baseline="-25000" dirty="0"/>
              <a:t>C</a:t>
            </a:r>
            <a:r>
              <a:rPr lang="en-GB" dirty="0"/>
              <a:t> is the clock period</a:t>
            </a:r>
          </a:p>
          <a:p>
            <a:pPr lvl="1"/>
            <a:r>
              <a:rPr lang="en-GB" dirty="0"/>
              <a:t>T</a:t>
            </a:r>
            <a:r>
              <a:rPr lang="en-GB" baseline="-25000" dirty="0"/>
              <a:t>0</a:t>
            </a:r>
            <a:r>
              <a:rPr lang="en-GB" dirty="0"/>
              <a:t> and </a:t>
            </a:r>
            <a:r>
              <a:rPr lang="el-GR" dirty="0"/>
              <a:t>τ </a:t>
            </a:r>
            <a:r>
              <a:rPr lang="en-GB" dirty="0"/>
              <a:t>are characteristic of the flipflop</a:t>
            </a:r>
          </a:p>
          <a:p>
            <a:pPr lvl="1"/>
            <a:r>
              <a:rPr lang="en-GB" dirty="0"/>
              <a:t>the equation is valid only for t substantially longer than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endParaRPr lang="en-GB" baseline="-25000" dirty="0"/>
          </a:p>
          <a:p>
            <a:pPr lvl="1"/>
            <a:endParaRPr lang="en-GB" sz="300" dirty="0"/>
          </a:p>
          <a:p>
            <a:pPr lvl="1"/>
            <a:endParaRPr lang="en-GB" sz="300" dirty="0"/>
          </a:p>
          <a:p>
            <a:r>
              <a:rPr lang="en-GB" dirty="0"/>
              <a:t>This means that time required to resolve </a:t>
            </a:r>
            <a:br>
              <a:rPr lang="en-GB" dirty="0"/>
            </a:br>
            <a:r>
              <a:rPr lang="en-GB" dirty="0"/>
              <a:t>is </a:t>
            </a:r>
            <a:r>
              <a:rPr lang="en-GB" b="1" dirty="0"/>
              <a:t>unbounded</a:t>
            </a:r>
          </a:p>
          <a:p>
            <a:endParaRPr lang="en-GB" b="1" dirty="0"/>
          </a:p>
          <a:p>
            <a:r>
              <a:rPr lang="en-GB" dirty="0"/>
              <a:t>However, if </a:t>
            </a:r>
            <a:r>
              <a:rPr lang="en-GB" b="1" dirty="0"/>
              <a:t>we wait long enough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the flip-flop will reach a valid logic level </a:t>
            </a:r>
            <a:br>
              <a:rPr lang="en-GB" dirty="0"/>
            </a:br>
            <a:r>
              <a:rPr lang="en-GB" dirty="0"/>
              <a:t>with high probability</a:t>
            </a:r>
            <a:endParaRPr lang="el-GR" dirty="0">
              <a:effectLst/>
              <a:latin typeface="Times" pitchFamily="2" charset="0"/>
            </a:endParaRPr>
          </a:p>
          <a:p>
            <a:pPr lvl="0"/>
            <a:endParaRPr lang="en-GB" baseline="-25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69BE19-0DD7-89F2-2E95-02D79589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3" t="13700" r="8906" b="4576"/>
          <a:stretch/>
        </p:blipFill>
        <p:spPr>
          <a:xfrm>
            <a:off x="4868215" y="4126296"/>
            <a:ext cx="4179295" cy="2464905"/>
          </a:xfrm>
          <a:prstGeom prst="rect">
            <a:avLst/>
          </a:prstGeom>
        </p:spPr>
      </p:pic>
      <p:pic>
        <p:nvPicPr>
          <p:cNvPr id="4" name="Immagine 3" descr="Immagine che contiene Carattere, testo, bianco, linea&#10;&#10;Descrizione generata automaticamente">
            <a:extLst>
              <a:ext uri="{FF2B5EF4-FFF2-40B4-BE49-F238E27FC236}">
                <a16:creationId xmlns:a16="http://schemas.microsoft.com/office/drawing/2014/main" id="{6A39F58B-C1A9-2E14-E621-097F37262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2058670"/>
            <a:ext cx="3213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Synchronizers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33257"/>
            <a:ext cx="8818500" cy="509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Asynchronous inputs </a:t>
            </a:r>
            <a:r>
              <a:rPr lang="en-GB" dirty="0"/>
              <a:t>to digital systems from the real world are </a:t>
            </a:r>
            <a:r>
              <a:rPr lang="en-GB" b="1" dirty="0"/>
              <a:t>inevitable</a:t>
            </a:r>
            <a:endParaRPr lang="en-GB" dirty="0"/>
          </a:p>
          <a:p>
            <a:pPr lvl="1"/>
            <a:r>
              <a:rPr lang="en-GB" dirty="0"/>
              <a:t>human input is asynchronous</a:t>
            </a:r>
          </a:p>
          <a:p>
            <a:pPr lvl="1"/>
            <a:r>
              <a:rPr lang="en-GB" dirty="0"/>
              <a:t>can lead to metastable voltages and erratic system failures</a:t>
            </a:r>
          </a:p>
          <a:p>
            <a:pPr lvl="1"/>
            <a:endParaRPr lang="en-GB" dirty="0"/>
          </a:p>
          <a:p>
            <a:r>
              <a:rPr lang="en-GB" b="1" dirty="0"/>
              <a:t>Ensure that the probability of encountering a metastable voltage is “small”</a:t>
            </a:r>
          </a:p>
          <a:p>
            <a:pPr lvl="1"/>
            <a:r>
              <a:rPr lang="en-GB" dirty="0"/>
              <a:t>cell phone: one failure in 10 years is acceptable, the user can turn the phone off and on</a:t>
            </a:r>
          </a:p>
          <a:p>
            <a:pPr lvl="1"/>
            <a:r>
              <a:rPr lang="en-GB" dirty="0"/>
              <a:t>medical device, one failure in the expected life of the universe is a better target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synchronizer</a:t>
            </a:r>
            <a:r>
              <a:rPr lang="en-GB" dirty="0"/>
              <a:t> is a device that receives an asynchronous </a:t>
            </a:r>
            <a:br>
              <a:rPr lang="en-GB" dirty="0"/>
            </a:br>
            <a:r>
              <a:rPr lang="en-GB" dirty="0"/>
              <a:t>input D and a clock CLK and </a:t>
            </a:r>
            <a:r>
              <a:rPr lang="en-GB" b="1" dirty="0"/>
              <a:t>produces a valid output Q </a:t>
            </a:r>
            <a:br>
              <a:rPr lang="en-GB" b="1" dirty="0"/>
            </a:br>
            <a:r>
              <a:rPr lang="en-GB" b="1" dirty="0"/>
              <a:t>with high probability</a:t>
            </a:r>
          </a:p>
          <a:p>
            <a:pPr lvl="1"/>
            <a:r>
              <a:rPr lang="en-GB" dirty="0"/>
              <a:t>If D is stable during the aperture, Q should take on the same </a:t>
            </a:r>
            <a:br>
              <a:rPr lang="en-GB" dirty="0"/>
            </a:br>
            <a:r>
              <a:rPr lang="en-GB" dirty="0"/>
              <a:t>value as D</a:t>
            </a:r>
          </a:p>
          <a:p>
            <a:pPr lvl="1"/>
            <a:r>
              <a:rPr lang="en-GB" dirty="0"/>
              <a:t>If D changes during the aperture, Q may take HIGH or LOW, </a:t>
            </a:r>
            <a:br>
              <a:rPr lang="en-GB" dirty="0"/>
            </a:br>
            <a:r>
              <a:rPr lang="en-GB" dirty="0"/>
              <a:t>but must not be metastable</a:t>
            </a:r>
          </a:p>
          <a:p>
            <a:endParaRPr lang="en-GB" b="1" dirty="0"/>
          </a:p>
        </p:txBody>
      </p:sp>
      <p:pic>
        <p:nvPicPr>
          <p:cNvPr id="4" name="Immagine 3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3874F797-736D-CE9B-0819-E6CE27DF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192" y="4064008"/>
            <a:ext cx="1920108" cy="20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27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Synchronizers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33257"/>
            <a:ext cx="8818500" cy="5091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build a simple synchronizer out of two flip-flops</a:t>
            </a:r>
          </a:p>
          <a:p>
            <a:pPr lvl="1"/>
            <a:r>
              <a:rPr lang="en-GB" dirty="0"/>
              <a:t>F1 samples D on the rising edge of CLK</a:t>
            </a:r>
          </a:p>
          <a:p>
            <a:pPr lvl="1"/>
            <a:r>
              <a:rPr lang="en-GB" dirty="0"/>
              <a:t>if D is changing at that time, the output Q1 (and input D2)</a:t>
            </a:r>
            <a:br>
              <a:rPr lang="en-GB" dirty="0"/>
            </a:br>
            <a:r>
              <a:rPr lang="en-GB" dirty="0"/>
              <a:t>may be momentarily metastable</a:t>
            </a:r>
          </a:p>
          <a:p>
            <a:pPr lvl="1"/>
            <a:r>
              <a:rPr lang="en-GB" dirty="0"/>
              <a:t>if </a:t>
            </a:r>
            <a:r>
              <a:rPr lang="en-GB" b="1" dirty="0"/>
              <a:t>clock period is long enough</a:t>
            </a:r>
            <a:r>
              <a:rPr lang="en-GB" dirty="0"/>
              <a:t>, D2 (with high  probability), </a:t>
            </a:r>
            <a:br>
              <a:rPr lang="en-GB" dirty="0"/>
            </a:br>
            <a:r>
              <a:rPr lang="en-GB" dirty="0"/>
              <a:t>resolve to a valid logic level</a:t>
            </a:r>
          </a:p>
          <a:p>
            <a:pPr lvl="1"/>
            <a:r>
              <a:rPr lang="en-GB" dirty="0"/>
              <a:t>so, F2 samples D2 (now stable), producing a good output Q</a:t>
            </a:r>
          </a:p>
          <a:p>
            <a:pPr lvl="0"/>
            <a:endParaRPr lang="en-GB" sz="1050" dirty="0"/>
          </a:p>
          <a:p>
            <a:pPr lvl="0"/>
            <a:r>
              <a:rPr lang="en-GB" dirty="0"/>
              <a:t>The synchronizer fails if D2 </a:t>
            </a:r>
            <a:r>
              <a:rPr lang="en-GB" b="1" dirty="0"/>
              <a:t>has not resolved </a:t>
            </a:r>
            <a:r>
              <a:rPr lang="en-GB" dirty="0"/>
              <a:t>to a valid </a:t>
            </a:r>
            <a:br>
              <a:rPr lang="en-GB" dirty="0"/>
            </a:br>
            <a:r>
              <a:rPr lang="en-GB" dirty="0"/>
              <a:t>level by the time  </a:t>
            </a:r>
            <a:r>
              <a:rPr lang="en-GB" dirty="0" err="1"/>
              <a:t>t</a:t>
            </a:r>
            <a:r>
              <a:rPr lang="en-GB" baseline="-25000" dirty="0" err="1"/>
              <a:t>res</a:t>
            </a:r>
            <a:r>
              <a:rPr lang="en-GB" dirty="0"/>
              <a:t> &gt; T</a:t>
            </a:r>
            <a:r>
              <a:rPr lang="en-GB" baseline="-25000" dirty="0"/>
              <a:t>C</a:t>
            </a:r>
            <a:r>
              <a:rPr lang="en-GB" dirty="0"/>
              <a:t> −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endParaRPr lang="en-GB" dirty="0"/>
          </a:p>
          <a:p>
            <a:pPr lvl="0"/>
            <a:endParaRPr lang="en-GB" sz="1050" dirty="0"/>
          </a:p>
          <a:p>
            <a:pPr lvl="0"/>
            <a:r>
              <a:rPr lang="en-GB" dirty="0"/>
              <a:t>The probability of failure is</a:t>
            </a:r>
            <a:br>
              <a:rPr lang="en-GB" dirty="0"/>
            </a:br>
            <a:r>
              <a:rPr lang="en-GB" sz="700" dirty="0"/>
              <a:t> </a:t>
            </a:r>
            <a:endParaRPr lang="en-GB" dirty="0"/>
          </a:p>
          <a:p>
            <a:pPr lvl="1"/>
            <a:r>
              <a:rPr lang="en-GB" dirty="0"/>
              <a:t> </a:t>
            </a:r>
          </a:p>
          <a:p>
            <a:pPr lvl="0"/>
            <a:endParaRPr lang="en-GB" dirty="0"/>
          </a:p>
          <a:p>
            <a:endParaRPr lang="en-GB" sz="100" dirty="0"/>
          </a:p>
          <a:p>
            <a:r>
              <a:rPr lang="en-GB" dirty="0"/>
              <a:t>If D changes N times per second, the probability </a:t>
            </a:r>
            <a:br>
              <a:rPr lang="en-GB" dirty="0"/>
            </a:br>
            <a:r>
              <a:rPr lang="en-GB" dirty="0"/>
              <a:t>of failure per second is</a:t>
            </a:r>
          </a:p>
          <a:p>
            <a:pPr lvl="1"/>
            <a:r>
              <a:rPr lang="en-GB" dirty="0"/>
              <a:t>Prob(failure)/sec = N * Prob(failure)</a:t>
            </a:r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7" name="Immagine 6" descr="Immagine che contiene diagramma, linea, Disegno tecnico, Piano&#10;&#10;Descrizione generata automaticamente">
            <a:extLst>
              <a:ext uri="{FF2B5EF4-FFF2-40B4-BE49-F238E27FC236}">
                <a16:creationId xmlns:a16="http://schemas.microsoft.com/office/drawing/2014/main" id="{0E6E649A-6AD7-A573-8EBA-EA270B8F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05" y="1043733"/>
            <a:ext cx="2789695" cy="1892507"/>
          </a:xfrm>
          <a:prstGeom prst="rect">
            <a:avLst/>
          </a:prstGeom>
        </p:spPr>
      </p:pic>
      <p:pic>
        <p:nvPicPr>
          <p:cNvPr id="9" name="Immagine 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6BE0AE60-0F4E-C9AD-EA3B-97AC65065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069" y="4054814"/>
            <a:ext cx="3365373" cy="2459311"/>
          </a:xfrm>
          <a:prstGeom prst="rect">
            <a:avLst/>
          </a:prstGeom>
        </p:spPr>
      </p:pic>
      <p:pic>
        <p:nvPicPr>
          <p:cNvPr id="11" name="Immagine 10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BE976D42-7B45-26FC-0481-BEC3A89CB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27" y="4896823"/>
            <a:ext cx="3625850" cy="6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41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reliability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6"/>
            <a:ext cx="8818500" cy="55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define the system reliability as as the </a:t>
            </a:r>
            <a:r>
              <a:rPr lang="en-GB" b="1" dirty="0"/>
              <a:t>mean time between failures </a:t>
            </a:r>
            <a:r>
              <a:rPr lang="en-GB" dirty="0"/>
              <a:t>(MTBF) </a:t>
            </a:r>
          </a:p>
          <a:p>
            <a:pPr lvl="1"/>
            <a:r>
              <a:rPr lang="en-GB" dirty="0"/>
              <a:t>the reciprocal of the probability that the system will fail in any given second</a:t>
            </a:r>
          </a:p>
          <a:p>
            <a:pPr lvl="1"/>
            <a:endParaRPr lang="en-GB" sz="100" dirty="0"/>
          </a:p>
          <a:p>
            <a:pPr lvl="1"/>
            <a:r>
              <a:rPr lang="en-GB" dirty="0"/>
              <a:t> </a:t>
            </a:r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MTBF improves exponentially as the synchronizer waits for a longer time</a:t>
            </a:r>
          </a:p>
          <a:p>
            <a:pPr lvl="1"/>
            <a:r>
              <a:rPr lang="en-GB" dirty="0"/>
              <a:t>for most systems, to wait for one clock cycle provides a safe MTBF</a:t>
            </a:r>
          </a:p>
          <a:p>
            <a:pPr lvl="1"/>
            <a:r>
              <a:rPr lang="en-GB" dirty="0"/>
              <a:t>in exceptionally high-speed systems, waiting for more cycles may be necessary</a:t>
            </a:r>
          </a:p>
          <a:p>
            <a:pPr lvl="1"/>
            <a:endParaRPr lang="en-GB" sz="100" dirty="0"/>
          </a:p>
          <a:p>
            <a:pPr lvl="0"/>
            <a:r>
              <a:rPr lang="en-GB" dirty="0"/>
              <a:t>A system receives asynchronous inputs from a sensors on average 0.2 times per second. How long must be the clock period for the MTBF to exceed 1 year?</a:t>
            </a:r>
          </a:p>
          <a:p>
            <a:pPr lvl="1"/>
            <a:r>
              <a:rPr lang="en-GB" dirty="0"/>
              <a:t>flip-flops in the synchronizer: </a:t>
            </a:r>
            <a:r>
              <a:rPr lang="el-GR" dirty="0"/>
              <a:t>τ</a:t>
            </a:r>
            <a:r>
              <a:rPr lang="it-IT" dirty="0"/>
              <a:t>=</a:t>
            </a:r>
            <a:r>
              <a:rPr lang="el-GR" dirty="0"/>
              <a:t>200</a:t>
            </a:r>
            <a:r>
              <a:rPr lang="en-GB" dirty="0" err="1"/>
              <a:t>ps</a:t>
            </a:r>
            <a:r>
              <a:rPr lang="en-GB" dirty="0"/>
              <a:t>, T</a:t>
            </a:r>
            <a:r>
              <a:rPr lang="en-GB" baseline="-25000" dirty="0"/>
              <a:t>0</a:t>
            </a:r>
            <a:r>
              <a:rPr lang="en-GB" dirty="0"/>
              <a:t>=150ps,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=500ps</a:t>
            </a:r>
          </a:p>
          <a:p>
            <a:pPr lvl="1"/>
            <a:r>
              <a:rPr lang="en-GB" dirty="0"/>
              <a:t>MTBF = 1y = 3.14 10</a:t>
            </a:r>
            <a:r>
              <a:rPr lang="en-GB" baseline="30000" dirty="0"/>
              <a:t>7</a:t>
            </a:r>
            <a:r>
              <a:rPr lang="en-GB" dirty="0"/>
              <a:t> sec</a:t>
            </a:r>
          </a:p>
          <a:p>
            <a:pPr lvl="1"/>
            <a:r>
              <a:rPr lang="en-GB" dirty="0"/>
              <a:t> </a:t>
            </a:r>
          </a:p>
          <a:p>
            <a:pPr lvl="1"/>
            <a:r>
              <a:rPr lang="en-GB" dirty="0"/>
              <a:t>no closed form solution, however, it is easy enough to solve by guess and check</a:t>
            </a:r>
          </a:p>
          <a:p>
            <a:pPr lvl="1"/>
            <a:r>
              <a:rPr lang="en-GB" dirty="0"/>
              <a:t>Tc = 3.036 ns</a:t>
            </a:r>
          </a:p>
          <a:p>
            <a:pPr lvl="1"/>
            <a:endParaRPr lang="en-GB" sz="5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Immagine 2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8B2E362B-438D-7884-127E-0CAC2C1A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" y="2109470"/>
            <a:ext cx="5461000" cy="749300"/>
          </a:xfrm>
          <a:prstGeom prst="rect">
            <a:avLst/>
          </a:prstGeom>
        </p:spPr>
      </p:pic>
      <p:pic>
        <p:nvPicPr>
          <p:cNvPr id="5" name="Immagine 4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5B18E307-9DA4-19B1-FEDA-5CE5F413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" y="5548926"/>
            <a:ext cx="3699510" cy="4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FCB32C02-A26E-3569-7C3F-C23127C0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62" y="2341037"/>
            <a:ext cx="4231661" cy="2019947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72689" y="987077"/>
            <a:ext cx="8659611" cy="5436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One of the most challenging issues in circuit design is timing</a:t>
            </a:r>
            <a:endParaRPr lang="en-GB" b="1" dirty="0"/>
          </a:p>
          <a:p>
            <a:pPr lvl="1"/>
            <a:r>
              <a:rPr lang="en-GB" b="1" dirty="0"/>
              <a:t>making a circuit run fast</a:t>
            </a:r>
            <a:endParaRPr lang="en-GB" dirty="0"/>
          </a:p>
          <a:p>
            <a:pPr lvl="0"/>
            <a:r>
              <a:rPr lang="en-GB" dirty="0"/>
              <a:t>An output </a:t>
            </a:r>
            <a:r>
              <a:rPr lang="en-GB" b="1" dirty="0"/>
              <a:t>takes time</a:t>
            </a:r>
            <a:r>
              <a:rPr lang="en-GB" dirty="0"/>
              <a:t> to change in response to an input change</a:t>
            </a:r>
          </a:p>
          <a:p>
            <a:pPr lvl="1"/>
            <a:r>
              <a:rPr lang="en-GB" dirty="0"/>
              <a:t>circuit delays are on the order of </a:t>
            </a:r>
            <a:r>
              <a:rPr lang="en-GB" b="1" dirty="0"/>
              <a:t>picoseconds</a:t>
            </a:r>
            <a:r>
              <a:rPr lang="en-GB" dirty="0"/>
              <a:t> (10</a:t>
            </a:r>
            <a:r>
              <a:rPr lang="en-GB" baseline="30000" dirty="0"/>
              <a:t>−12</a:t>
            </a:r>
            <a:r>
              <a:rPr lang="en-GB" dirty="0"/>
              <a:t>) to nanoseconds (10</a:t>
            </a:r>
            <a:r>
              <a:rPr lang="en-GB" baseline="30000" dirty="0"/>
              <a:t>−9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4000" dirty="0"/>
          </a:p>
          <a:p>
            <a:pPr lvl="0"/>
            <a:r>
              <a:rPr lang="en-GB" b="1" dirty="0"/>
              <a:t>Timing diagram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transient response </a:t>
            </a:r>
            <a:r>
              <a:rPr lang="en-GB" dirty="0"/>
              <a:t>of the buffer circuit when an input changes</a:t>
            </a:r>
          </a:p>
          <a:p>
            <a:pPr lvl="1"/>
            <a:r>
              <a:rPr lang="en-GB" dirty="0"/>
              <a:t>transition from LOW to HIGH is called the </a:t>
            </a:r>
            <a:r>
              <a:rPr lang="en-GB" b="1" dirty="0"/>
              <a:t>rising edge</a:t>
            </a:r>
          </a:p>
          <a:p>
            <a:pPr lvl="1"/>
            <a:r>
              <a:rPr lang="en-GB" dirty="0"/>
              <a:t>transition from HIGH to LOW is called the </a:t>
            </a:r>
            <a:r>
              <a:rPr lang="en-GB" b="1" dirty="0"/>
              <a:t>falling edge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arrow indicates that the rising edge of Y depends on the rising edge of A</a:t>
            </a:r>
          </a:p>
          <a:p>
            <a:pPr lvl="1"/>
            <a:endParaRPr lang="en-GB" sz="100" dirty="0"/>
          </a:p>
          <a:p>
            <a:pPr lvl="0"/>
            <a:r>
              <a:rPr lang="en-GB" b="1" dirty="0"/>
              <a:t>Delay</a:t>
            </a:r>
            <a:r>
              <a:rPr lang="en-GB" dirty="0"/>
              <a:t> is measured from 50% point of the input to 50% point of the output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A607E346-12E8-7F23-B5EE-DFC6EC6A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12" y="2658450"/>
            <a:ext cx="3745138" cy="2039573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Propagation and Contamination Delays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3391"/>
            <a:ext cx="8818500" cy="5357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propagation delay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endParaRPr lang="en-GB" baseline="-25000" dirty="0"/>
          </a:p>
          <a:p>
            <a:pPr lvl="1"/>
            <a:r>
              <a:rPr lang="en-GB" b="1" dirty="0"/>
              <a:t>maximum</a:t>
            </a:r>
            <a:r>
              <a:rPr lang="en-GB" dirty="0"/>
              <a:t> time from when the input changes until the output reaches its final value</a:t>
            </a:r>
          </a:p>
          <a:p>
            <a:r>
              <a:rPr lang="en-GB" b="1" dirty="0"/>
              <a:t>contamination delay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minimum</a:t>
            </a:r>
            <a:r>
              <a:rPr lang="en-GB" dirty="0"/>
              <a:t> time from when the input changes until the output starts to change its value</a:t>
            </a:r>
          </a:p>
          <a:p>
            <a:pPr lvl="1"/>
            <a:endParaRPr lang="en-GB" sz="300" dirty="0"/>
          </a:p>
          <a:p>
            <a:r>
              <a:rPr lang="en-GB" dirty="0"/>
              <a:t>A is initially either HIGH or LOW </a:t>
            </a:r>
            <a:br>
              <a:rPr lang="en-GB" dirty="0"/>
            </a:br>
            <a:r>
              <a:rPr lang="en-GB" dirty="0"/>
              <a:t>and changes to the other state at a particular time</a:t>
            </a:r>
          </a:p>
          <a:p>
            <a:pPr lvl="1"/>
            <a:r>
              <a:rPr lang="en-GB" dirty="0"/>
              <a:t>we are interested only in the fact that </a:t>
            </a:r>
            <a:br>
              <a:rPr lang="en-GB" dirty="0"/>
            </a:br>
            <a:r>
              <a:rPr lang="en-GB" dirty="0"/>
              <a:t>it changes, not what value it has</a:t>
            </a:r>
          </a:p>
          <a:p>
            <a:r>
              <a:rPr lang="en-GB" dirty="0"/>
              <a:t>In response, Y changes later</a:t>
            </a:r>
          </a:p>
          <a:p>
            <a:pPr lvl="1"/>
            <a:r>
              <a:rPr lang="en-GB" dirty="0"/>
              <a:t>Y </a:t>
            </a:r>
            <a:r>
              <a:rPr lang="en-GB" b="1" dirty="0"/>
              <a:t>starts </a:t>
            </a:r>
            <a:r>
              <a:rPr lang="en-GB" dirty="0"/>
              <a:t>to change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after A transitions </a:t>
            </a:r>
          </a:p>
          <a:p>
            <a:pPr lvl="1"/>
            <a:r>
              <a:rPr lang="en-GB" dirty="0"/>
              <a:t>Y </a:t>
            </a:r>
            <a:r>
              <a:rPr lang="en-GB" b="1" dirty="0"/>
              <a:t>definitely</a:t>
            </a:r>
            <a:r>
              <a:rPr lang="en-GB" dirty="0"/>
              <a:t> settles to its new value within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endParaRPr lang="en-GB" dirty="0"/>
          </a:p>
          <a:p>
            <a:endParaRPr lang="en-GB" sz="300" dirty="0"/>
          </a:p>
          <a:p>
            <a:r>
              <a:rPr lang="en-GB" dirty="0"/>
              <a:t>The causes of delay include the </a:t>
            </a:r>
            <a:r>
              <a:rPr lang="en-GB" b="1" dirty="0"/>
              <a:t>time required to charge the capacitance </a:t>
            </a:r>
            <a:r>
              <a:rPr lang="en-GB" dirty="0"/>
              <a:t>in a circuit and </a:t>
            </a:r>
            <a:r>
              <a:rPr lang="en-GB" b="1" dirty="0"/>
              <a:t>the speed of light</a:t>
            </a:r>
          </a:p>
          <a:p>
            <a:pPr lvl="1"/>
            <a:r>
              <a:rPr lang="en-GB" dirty="0"/>
              <a:t>calculating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and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requires delving into the lower levels of abstraction </a:t>
            </a:r>
          </a:p>
          <a:p>
            <a:pPr lvl="1"/>
            <a:r>
              <a:rPr lang="en-GB" dirty="0"/>
              <a:t>manufacturers supply </a:t>
            </a:r>
            <a:r>
              <a:rPr lang="en-GB" b="1" dirty="0"/>
              <a:t>data sheets </a:t>
            </a:r>
            <a:r>
              <a:rPr lang="en-GB" dirty="0"/>
              <a:t>specifying these delays for each gate</a:t>
            </a:r>
          </a:p>
        </p:txBody>
      </p:sp>
    </p:spTree>
    <p:extLst>
      <p:ext uri="{BB962C8B-B14F-4D97-AF65-F5344CB8AC3E}">
        <p14:creationId xmlns:p14="http://schemas.microsoft.com/office/powerpoint/2010/main" val="323971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3634"/>
            <a:ext cx="8818500" cy="5486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Delays are also determined by the </a:t>
            </a:r>
            <a:r>
              <a:rPr lang="en-GB" b="1" dirty="0"/>
              <a:t>path</a:t>
            </a:r>
            <a:r>
              <a:rPr lang="en-GB" dirty="0"/>
              <a:t> a signal </a:t>
            </a:r>
            <a:br>
              <a:rPr lang="en-GB" dirty="0"/>
            </a:br>
            <a:r>
              <a:rPr lang="en-GB" dirty="0"/>
              <a:t>takes  from input to output</a:t>
            </a:r>
          </a:p>
          <a:p>
            <a:pPr lvl="0"/>
            <a:endParaRPr lang="en-GB" sz="1200" dirty="0"/>
          </a:p>
          <a:p>
            <a:pPr marL="120650" lvl="0" indent="0">
              <a:buNone/>
            </a:pPr>
            <a:endParaRPr lang="en-GB" sz="800" baseline="-25000" dirty="0"/>
          </a:p>
          <a:p>
            <a:pPr marL="120650" lvl="0" indent="0">
              <a:buNone/>
            </a:pPr>
            <a:endParaRPr lang="en-GB" sz="800" baseline="-25000" dirty="0"/>
          </a:p>
          <a:p>
            <a:pPr lvl="0"/>
            <a:r>
              <a:rPr lang="en-GB" dirty="0"/>
              <a:t>The </a:t>
            </a:r>
            <a:r>
              <a:rPr lang="en-GB" b="1" dirty="0"/>
              <a:t>critical path </a:t>
            </a:r>
            <a:r>
              <a:rPr lang="en-GB" dirty="0"/>
              <a:t>is the </a:t>
            </a:r>
            <a:r>
              <a:rPr lang="en-GB" b="1" dirty="0"/>
              <a:t>longest</a:t>
            </a:r>
            <a:r>
              <a:rPr lang="en-GB" dirty="0"/>
              <a:t> (</a:t>
            </a:r>
            <a:r>
              <a:rPr lang="en-GB" b="1" dirty="0"/>
              <a:t>slowest</a:t>
            </a:r>
            <a:r>
              <a:rPr lang="en-GB" dirty="0"/>
              <a:t>) path</a:t>
            </a:r>
          </a:p>
          <a:p>
            <a:pPr lvl="1"/>
            <a:r>
              <a:rPr lang="en-GB" dirty="0"/>
              <a:t>the input travels through more gates to the output</a:t>
            </a:r>
          </a:p>
          <a:p>
            <a:pPr lvl="1"/>
            <a:r>
              <a:rPr lang="en-GB" dirty="0"/>
              <a:t>it </a:t>
            </a:r>
            <a:r>
              <a:rPr lang="en-GB" b="1" dirty="0"/>
              <a:t>limits the speed</a:t>
            </a:r>
            <a:r>
              <a:rPr lang="en-GB" dirty="0"/>
              <a:t> at which the circuit operates</a:t>
            </a:r>
          </a:p>
          <a:p>
            <a:pPr lvl="1"/>
            <a:r>
              <a:rPr lang="en-GB" dirty="0"/>
              <a:t>the propagation delay of a circuit is the </a:t>
            </a:r>
            <a:r>
              <a:rPr lang="en-GB" b="1" dirty="0"/>
              <a:t>sum of the</a:t>
            </a:r>
            <a:br>
              <a:rPr lang="en-GB" b="1" dirty="0"/>
            </a:br>
            <a:r>
              <a:rPr lang="en-GB" b="1" dirty="0"/>
              <a:t>propagation delay of all element on the</a:t>
            </a:r>
            <a:br>
              <a:rPr lang="en-GB" b="1" dirty="0"/>
            </a:br>
            <a:r>
              <a:rPr lang="en-GB" b="1" dirty="0"/>
              <a:t>critical path</a:t>
            </a:r>
          </a:p>
          <a:p>
            <a:pPr lvl="1"/>
            <a:endParaRPr lang="en-GB" b="1" dirty="0"/>
          </a:p>
          <a:p>
            <a:pPr marL="120650" indent="0">
              <a:buNone/>
            </a:pPr>
            <a:endParaRPr lang="en-GB" sz="900" dirty="0"/>
          </a:p>
          <a:p>
            <a:r>
              <a:rPr lang="en-GB" dirty="0"/>
              <a:t>The </a:t>
            </a:r>
            <a:r>
              <a:rPr lang="en-GB" b="1" dirty="0"/>
              <a:t>short path </a:t>
            </a:r>
            <a:r>
              <a:rPr lang="en-GB" dirty="0"/>
              <a:t>is the </a:t>
            </a:r>
            <a:r>
              <a:rPr lang="en-GB" b="1" dirty="0"/>
              <a:t>shortest</a:t>
            </a:r>
            <a:r>
              <a:rPr lang="en-GB" dirty="0"/>
              <a:t> (</a:t>
            </a:r>
            <a:r>
              <a:rPr lang="en-GB" b="1" dirty="0"/>
              <a:t>fastest</a:t>
            </a:r>
            <a:r>
              <a:rPr lang="en-GB" dirty="0"/>
              <a:t>) path</a:t>
            </a:r>
          </a:p>
          <a:p>
            <a:pPr lvl="1"/>
            <a:r>
              <a:rPr lang="en-GB" dirty="0"/>
              <a:t>the input travels through the minimum number of</a:t>
            </a:r>
            <a:br>
              <a:rPr lang="en-GB" dirty="0"/>
            </a:br>
            <a:r>
              <a:rPr lang="en-GB" dirty="0"/>
              <a:t>gates to the output</a:t>
            </a:r>
          </a:p>
          <a:p>
            <a:pPr lvl="1"/>
            <a:r>
              <a:rPr lang="en-GB" dirty="0"/>
              <a:t>the contamination delay is the </a:t>
            </a:r>
            <a:r>
              <a:rPr lang="en-GB" b="1" dirty="0"/>
              <a:t>sum of the </a:t>
            </a:r>
            <a:br>
              <a:rPr lang="en-GB" b="1" dirty="0"/>
            </a:br>
            <a:r>
              <a:rPr lang="en-GB" b="1" dirty="0"/>
              <a:t>contamination  delays</a:t>
            </a:r>
            <a:endParaRPr lang="en-GB" b="1" dirty="0">
              <a:solidFill>
                <a:schemeClr val="tx2"/>
              </a:solidFill>
            </a:endParaRPr>
          </a:p>
          <a:p>
            <a:pPr marL="1054100" lvl="2" indent="0">
              <a:buNone/>
            </a:pPr>
            <a:endParaRPr lang="en-GB" baseline="-25000"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Critical path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46B42E-47A3-B952-3815-EADA6D2E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25" y="421233"/>
            <a:ext cx="3263975" cy="1680886"/>
          </a:xfrm>
          <a:prstGeom prst="rect">
            <a:avLst/>
          </a:prstGeom>
        </p:spPr>
      </p:pic>
      <p:pic>
        <p:nvPicPr>
          <p:cNvPr id="12" name="Immagine 11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6D719649-5FA9-4413-F456-1C8F48C33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524" y="2208412"/>
            <a:ext cx="2911376" cy="2441176"/>
          </a:xfrm>
          <a:prstGeom prst="rect">
            <a:avLst/>
          </a:prstGeom>
        </p:spPr>
      </p:pic>
      <p:pic>
        <p:nvPicPr>
          <p:cNvPr id="3" name="Immagine 2" descr="Immagine che contiene diagramma, linea, Diagramma, origami&#10;&#10;Descrizione generata automaticamente">
            <a:extLst>
              <a:ext uri="{FF2B5EF4-FFF2-40B4-BE49-F238E27FC236}">
                <a16:creationId xmlns:a16="http://schemas.microsoft.com/office/drawing/2014/main" id="{4ABA5DEB-ADF0-DC28-A300-21D0F59A9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56" y="4958137"/>
            <a:ext cx="2992117" cy="16808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697BC6D-3F75-0D7E-DB23-923FEC8D5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424" y="4052317"/>
            <a:ext cx="3119089" cy="385867"/>
          </a:xfrm>
          <a:prstGeom prst="rect">
            <a:avLst/>
          </a:prstGeom>
        </p:spPr>
      </p:pic>
      <p:pic>
        <p:nvPicPr>
          <p:cNvPr id="9" name="Immagine 8" descr="Immagine che contiene Carattere, tipografia, calligrafia, testo&#10;&#10;Il contenuto generato dall'IA potrebbe non essere corretto.">
            <a:extLst>
              <a:ext uri="{FF2B5EF4-FFF2-40B4-BE49-F238E27FC236}">
                <a16:creationId xmlns:a16="http://schemas.microsoft.com/office/drawing/2014/main" id="{B8DA5006-76DF-CCDE-FC77-0AA69EE76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424" y="6109382"/>
            <a:ext cx="1204796" cy="3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Finding delays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8361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Find the propagation delay and contamination delay of the following circuit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br>
              <a:rPr lang="en-GB" dirty="0"/>
            </a:br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According to the datasheets, each gate has a </a:t>
            </a:r>
            <a:r>
              <a:rPr lang="en-GB" b="1" dirty="0"/>
              <a:t>propagation delay of 100ps </a:t>
            </a:r>
            <a:r>
              <a:rPr lang="en-GB" dirty="0"/>
              <a:t>and a </a:t>
            </a:r>
            <a:r>
              <a:rPr lang="en-GB" b="1" dirty="0"/>
              <a:t>contamination delay of 60ps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critical path is from input A or B through</a:t>
            </a:r>
            <a:br>
              <a:rPr lang="en-GB" dirty="0"/>
            </a:br>
            <a:r>
              <a:rPr lang="en-GB" dirty="0"/>
              <a:t>three gates to the output Y</a:t>
            </a:r>
          </a:p>
          <a:p>
            <a:pPr lvl="1"/>
            <a:r>
              <a:rPr lang="en-GB" dirty="0"/>
              <a:t>hence,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is three times the propagation </a:t>
            </a:r>
            <a:br>
              <a:rPr lang="en-GB" dirty="0"/>
            </a:br>
            <a:r>
              <a:rPr lang="en-GB" dirty="0"/>
              <a:t>delay of a single gate, 300ps</a:t>
            </a:r>
          </a:p>
          <a:p>
            <a:pPr lvl="1"/>
            <a:endParaRPr lang="en-GB" sz="100" baseline="-25000" dirty="0"/>
          </a:p>
          <a:p>
            <a:pPr lvl="0"/>
            <a:r>
              <a:rPr lang="en-GB" dirty="0"/>
              <a:t>The shortest path is from input C, D, or E </a:t>
            </a:r>
            <a:br>
              <a:rPr lang="en-GB" dirty="0"/>
            </a:br>
            <a:r>
              <a:rPr lang="en-GB" dirty="0"/>
              <a:t>through two gates to the output Y </a:t>
            </a:r>
          </a:p>
          <a:p>
            <a:pPr lvl="1"/>
            <a:r>
              <a:rPr lang="en-GB" dirty="0"/>
              <a:t>so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is 120ps</a:t>
            </a:r>
          </a:p>
          <a:p>
            <a:pPr lvl="0"/>
            <a:endParaRPr lang="en-GB" dirty="0"/>
          </a:p>
        </p:txBody>
      </p:sp>
      <p:pic>
        <p:nvPicPr>
          <p:cNvPr id="4" name="Immagine 3" descr="Immagine che contiene schizzo, diagramma, Line art, bianco&#10;&#10;Descrizione generata automaticamente">
            <a:extLst>
              <a:ext uri="{FF2B5EF4-FFF2-40B4-BE49-F238E27FC236}">
                <a16:creationId xmlns:a16="http://schemas.microsoft.com/office/drawing/2014/main" id="{53868C22-1756-8A5E-594B-BB243CED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" y="1394824"/>
            <a:ext cx="3518264" cy="1402989"/>
          </a:xfrm>
          <a:prstGeom prst="rect">
            <a:avLst/>
          </a:prstGeom>
        </p:spPr>
      </p:pic>
      <p:pic>
        <p:nvPicPr>
          <p:cNvPr id="10" name="Immagine 9" descr="Immagine che contiene diagramma, linea, schizzo, Carattere&#10;&#10;Descrizione generata automaticamente">
            <a:extLst>
              <a:ext uri="{FF2B5EF4-FFF2-40B4-BE49-F238E27FC236}">
                <a16:creationId xmlns:a16="http://schemas.microsoft.com/office/drawing/2014/main" id="{699772C6-9997-80D0-AAE9-88189CF44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786" y="3274395"/>
            <a:ext cx="3316514" cy="1621982"/>
          </a:xfrm>
          <a:prstGeom prst="rect">
            <a:avLst/>
          </a:prstGeom>
        </p:spPr>
      </p:pic>
      <p:pic>
        <p:nvPicPr>
          <p:cNvPr id="12" name="Immagine 11" descr="Immagine che contiene diagramma, testo, Carattere, linea&#10;&#10;Descrizione generata automaticamente">
            <a:extLst>
              <a:ext uri="{FF2B5EF4-FFF2-40B4-BE49-F238E27FC236}">
                <a16:creationId xmlns:a16="http://schemas.microsoft.com/office/drawing/2014/main" id="{C4AEF639-3C45-9253-DDB6-CA66518FA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786" y="4993109"/>
            <a:ext cx="3316515" cy="16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Control-critical vs data-critical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82770"/>
            <a:ext cx="8818500" cy="5548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Critical paths can be:</a:t>
            </a:r>
          </a:p>
          <a:p>
            <a:pPr lvl="1"/>
            <a:r>
              <a:rPr lang="en-GB" b="1" dirty="0"/>
              <a:t>control critical: </a:t>
            </a:r>
            <a:r>
              <a:rPr lang="en-GB" dirty="0"/>
              <a:t>the critical path is from the control to the output </a:t>
            </a:r>
          </a:p>
          <a:p>
            <a:pPr lvl="2"/>
            <a:r>
              <a:rPr lang="en-GB" dirty="0"/>
              <a:t>if data arrive before the control, we prefer the design with the shortest control delay</a:t>
            </a:r>
          </a:p>
          <a:p>
            <a:pPr lvl="1"/>
            <a:r>
              <a:rPr lang="en-GB" b="1" dirty="0"/>
              <a:t>data critical: </a:t>
            </a:r>
            <a:r>
              <a:rPr lang="en-GB" dirty="0"/>
              <a:t>the critical path is from the inputs to the output</a:t>
            </a:r>
          </a:p>
          <a:p>
            <a:pPr lvl="2"/>
            <a:r>
              <a:rPr lang="en-GB" dirty="0"/>
              <a:t>if the control arrive before the data, we prefer the design with the shortest data delay</a:t>
            </a:r>
          </a:p>
          <a:p>
            <a:pPr lvl="0"/>
            <a:r>
              <a:rPr lang="en-GB" dirty="0"/>
              <a:t>Compare two four-input multiplexer designs (two-level logic vs multiplexer logic)</a:t>
            </a:r>
          </a:p>
          <a:p>
            <a:pPr lvl="1"/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900" dirty="0"/>
          </a:p>
          <a:p>
            <a:r>
              <a:rPr lang="en-GB" dirty="0"/>
              <a:t>The best choice depends on the power, cost, and availability of parts</a:t>
            </a:r>
          </a:p>
        </p:txBody>
      </p:sp>
      <p:pic>
        <p:nvPicPr>
          <p:cNvPr id="11" name="Immagine 10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CABFB960-1071-8412-3760-293E9F71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36" y="3117667"/>
            <a:ext cx="2785655" cy="3178630"/>
          </a:xfrm>
          <a:prstGeom prst="rect">
            <a:avLst/>
          </a:prstGeom>
        </p:spPr>
      </p:pic>
      <p:pic>
        <p:nvPicPr>
          <p:cNvPr id="15" name="Immagine 14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1844C165-8825-31EC-A36C-DB023C2A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003" y="3338194"/>
            <a:ext cx="2662574" cy="2737576"/>
          </a:xfrm>
          <a:prstGeom prst="rect">
            <a:avLst/>
          </a:prstGeom>
        </p:spPr>
      </p:pic>
      <p:pic>
        <p:nvPicPr>
          <p:cNvPr id="19" name="Immagine 18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86E96742-5B35-2EDF-0150-456E07405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89" y="4376522"/>
            <a:ext cx="1451751" cy="8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43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is possible that a </a:t>
            </a:r>
            <a:r>
              <a:rPr lang="en-GB" b="1" dirty="0"/>
              <a:t>single input transition</a:t>
            </a:r>
            <a:r>
              <a:rPr lang="en-GB" dirty="0"/>
              <a:t> can cause </a:t>
            </a:r>
            <a:r>
              <a:rPr lang="en-GB" b="1" dirty="0"/>
              <a:t>multiple output transitions: </a:t>
            </a:r>
            <a:r>
              <a:rPr lang="en-GB" dirty="0"/>
              <a:t> glitches or hazards</a:t>
            </a:r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r>
              <a:rPr lang="en-GB" dirty="0"/>
              <a:t>Transition across the boundary of two prime implicants indicates a possible glitch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we </a:t>
            </a:r>
            <a:r>
              <a:rPr lang="en-GB" b="1" dirty="0"/>
              <a:t>wait</a:t>
            </a:r>
            <a:r>
              <a:rPr lang="en-GB" dirty="0"/>
              <a:t> for the propagation delay to elapse </a:t>
            </a:r>
            <a:r>
              <a:rPr lang="en-GB" b="1" dirty="0"/>
              <a:t>before we depend on the output</a:t>
            </a:r>
            <a:r>
              <a:rPr lang="en-GB" dirty="0"/>
              <a:t>, glitches </a:t>
            </a:r>
            <a:r>
              <a:rPr lang="en-GB" b="1" dirty="0"/>
              <a:t>are not a problem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Immagine 4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758F04ED-5563-CA5F-6805-694A5BA8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234" y="1776332"/>
            <a:ext cx="2486329" cy="224096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D10A5D4-6746-B586-7C63-B3FDC8B3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65" y="4358846"/>
            <a:ext cx="2053390" cy="1286618"/>
          </a:xfrm>
          <a:prstGeom prst="rect">
            <a:avLst/>
          </a:prstGeom>
        </p:spPr>
      </p:pic>
      <p:pic>
        <p:nvPicPr>
          <p:cNvPr id="3" name="Immagine 2" descr="Immagine che contiene diagramma, Carattere, linea, testo&#10;&#10;Descrizione generata automaticamente">
            <a:extLst>
              <a:ext uri="{FF2B5EF4-FFF2-40B4-BE49-F238E27FC236}">
                <a16:creationId xmlns:a16="http://schemas.microsoft.com/office/drawing/2014/main" id="{2D402BFA-E879-C8FE-DA42-58EF45B09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65" y="2071116"/>
            <a:ext cx="5070429" cy="16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43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DEEDS simulator consider the propagation delay (5ns):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and this glitch effect can be seen in the simulation (zooming enough):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0317833-4350-7896-CCE1-50FD0E2A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35" y="1626564"/>
            <a:ext cx="7772400" cy="230293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196E45D-C99D-882D-DB00-D4F7BFD50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220" y="4777105"/>
            <a:ext cx="7772400" cy="17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22186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9E271E-E281-4D47-99F4-8408216000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92FBB6-6157-45DB-9310-44AC52827201}">
  <ds:schemaRefs>
    <ds:schemaRef ds:uri="http://www.w3.org/XML/1998/namespace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e9b5433c-2372-4cb7-8bab-09518096b29b"/>
    <ds:schemaRef ds:uri="http://schemas.openxmlformats.org/package/2006/metadata/core-properties"/>
    <ds:schemaRef ds:uri="3bd0d43f-5e5b-43cd-b6fc-691bd77672c6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F2C2B1F-91E9-4B12-9361-00CF286504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17978</TotalTime>
  <Words>3148</Words>
  <Application>Microsoft Macintosh PowerPoint</Application>
  <PresentationFormat>Presentazione su schermo (4:3)</PresentationFormat>
  <Paragraphs>420</Paragraphs>
  <Slides>29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Open Sans</vt:lpstr>
      <vt:lpstr>Times</vt:lpstr>
      <vt:lpstr>Arial</vt:lpstr>
      <vt:lpstr>Economica</vt:lpstr>
      <vt:lpstr>Luxe</vt:lpstr>
      <vt:lpstr>Timing</vt:lpstr>
      <vt:lpstr>Index</vt:lpstr>
      <vt:lpstr>Delay</vt:lpstr>
      <vt:lpstr>Propagation and Contamination Delays</vt:lpstr>
      <vt:lpstr>Critical path</vt:lpstr>
      <vt:lpstr>Finding delays</vt:lpstr>
      <vt:lpstr>Control-critical vs data-critical</vt:lpstr>
      <vt:lpstr>Glitches (1)</vt:lpstr>
      <vt:lpstr>Glitches (2)</vt:lpstr>
      <vt:lpstr>Glitches (3)</vt:lpstr>
      <vt:lpstr>Wire delay</vt:lpstr>
      <vt:lpstr>Timing of sequential logic</vt:lpstr>
      <vt:lpstr>Dynamic Discipline</vt:lpstr>
      <vt:lpstr>Timing Specification</vt:lpstr>
      <vt:lpstr>System Timing</vt:lpstr>
      <vt:lpstr>Setup Time Constraint</vt:lpstr>
      <vt:lpstr>Hold Time Constraint</vt:lpstr>
      <vt:lpstr>Timing Analysis (1)</vt:lpstr>
      <vt:lpstr>Timing Analysis (2)</vt:lpstr>
      <vt:lpstr>Fixing Hold Time Violations</vt:lpstr>
      <vt:lpstr>Clock Skew (1)</vt:lpstr>
      <vt:lpstr>Clock Skew (2)</vt:lpstr>
      <vt:lpstr>Clock Skew (3)</vt:lpstr>
      <vt:lpstr>Metastability (1)</vt:lpstr>
      <vt:lpstr>Metastability (2)</vt:lpstr>
      <vt:lpstr>Resolution Time</vt:lpstr>
      <vt:lpstr>Synchronizers (1)</vt:lpstr>
      <vt:lpstr>Synchronizers (2)</vt:lpstr>
      <vt:lpstr>System reliability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29</cp:revision>
  <dcterms:modified xsi:type="dcterms:W3CDTF">2025-11-26T08:02:25Z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